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3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7" r:id="rId3"/>
    <p:sldMasterId id="2147483666" r:id="rId4"/>
    <p:sldMasterId id="2147483675" r:id="rId5"/>
    <p:sldMasterId id="2147483684" r:id="rId6"/>
    <p:sldMasterId id="2147483693" r:id="rId7"/>
    <p:sldMasterId id="2147483702" r:id="rId8"/>
    <p:sldMasterId id="2147483711" r:id="rId9"/>
    <p:sldMasterId id="2147483720" r:id="rId10"/>
    <p:sldMasterId id="2147483729" r:id="rId11"/>
    <p:sldMasterId id="2147483738" r:id="rId12"/>
    <p:sldMasterId id="2147483747" r:id="rId13"/>
    <p:sldMasterId id="2147483756" r:id="rId14"/>
  </p:sldMasterIdLst>
  <p:notesMasterIdLst>
    <p:notesMasterId r:id="rId16"/>
  </p:notesMasterIdLst>
  <p:handoutMasterIdLst>
    <p:handoutMasterId r:id="rId52"/>
  </p:handoutMasterIdLst>
  <p:sldIdLst>
    <p:sldId id="4073" r:id="rId15"/>
    <p:sldId id="4022" r:id="rId17"/>
    <p:sldId id="3953" r:id="rId18"/>
    <p:sldId id="4131" r:id="rId19"/>
    <p:sldId id="4130" r:id="rId20"/>
    <p:sldId id="4135" r:id="rId21"/>
    <p:sldId id="4125" r:id="rId22"/>
    <p:sldId id="4127" r:id="rId23"/>
    <p:sldId id="4128" r:id="rId24"/>
    <p:sldId id="4141" r:id="rId25"/>
    <p:sldId id="4171" r:id="rId26"/>
    <p:sldId id="4144" r:id="rId27"/>
    <p:sldId id="4172" r:id="rId28"/>
    <p:sldId id="4142" r:id="rId29"/>
    <p:sldId id="4143" r:id="rId30"/>
    <p:sldId id="4176" r:id="rId31"/>
    <p:sldId id="4177" r:id="rId32"/>
    <p:sldId id="4178" r:id="rId33"/>
    <p:sldId id="4179" r:id="rId34"/>
    <p:sldId id="4180" r:id="rId35"/>
    <p:sldId id="4181" r:id="rId36"/>
    <p:sldId id="4182" r:id="rId37"/>
    <p:sldId id="4183" r:id="rId38"/>
    <p:sldId id="4184" r:id="rId39"/>
    <p:sldId id="4197" r:id="rId40"/>
    <p:sldId id="4186" r:id="rId41"/>
    <p:sldId id="4187" r:id="rId42"/>
    <p:sldId id="4188" r:id="rId43"/>
    <p:sldId id="4189" r:id="rId44"/>
    <p:sldId id="4190" r:id="rId45"/>
    <p:sldId id="4191" r:id="rId46"/>
    <p:sldId id="4192" r:id="rId47"/>
    <p:sldId id="4193" r:id="rId48"/>
    <p:sldId id="4194" r:id="rId49"/>
    <p:sldId id="4195" r:id="rId50"/>
    <p:sldId id="4196" r:id="rId51"/>
  </p:sldIdLst>
  <p:sldSz cx="12192000" cy="6858000"/>
  <p:notesSz cx="6858000" cy="9144000"/>
  <p:custDataLst>
    <p:tags r:id="rId5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ZY" initials="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400"/>
    <a:srgbClr val="003366"/>
    <a:srgbClr val="407DD6"/>
    <a:srgbClr val="AA7900"/>
    <a:srgbClr val="D7A800"/>
    <a:srgbClr val="FDEFE7"/>
    <a:srgbClr val="FBDDCC"/>
    <a:srgbClr val="ED1B2F"/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05" autoAdjust="0"/>
    <p:restoredTop sz="95542"/>
  </p:normalViewPr>
  <p:slideViewPr>
    <p:cSldViewPr snapToGrid="0" snapToObjects="1">
      <p:cViewPr varScale="1">
        <p:scale>
          <a:sx n="68" d="100"/>
          <a:sy n="68" d="100"/>
        </p:scale>
        <p:origin x="17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4766"/>
    </p:cViewPr>
  </p:sorterViewPr>
  <p:notesViewPr>
    <p:cSldViewPr snapToGrid="0" snapToObjects="1">
      <p:cViewPr varScale="1">
        <p:scale>
          <a:sx n="118" d="100"/>
          <a:sy n="118" d="100"/>
        </p:scale>
        <p:origin x="395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7" Type="http://schemas.openxmlformats.org/officeDocument/2006/relationships/tags" Target="tags/tag554.xml"/><Relationship Id="rId56" Type="http://schemas.openxmlformats.org/officeDocument/2006/relationships/commentAuthors" Target="commentAuthors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handoutMaster" Target="handoutMasters/handoutMaster1.xml"/><Relationship Id="rId51" Type="http://schemas.openxmlformats.org/officeDocument/2006/relationships/slide" Target="slides/slide36.xml"/><Relationship Id="rId50" Type="http://schemas.openxmlformats.org/officeDocument/2006/relationships/slide" Target="slides/slide35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4.xml"/><Relationship Id="rId48" Type="http://schemas.openxmlformats.org/officeDocument/2006/relationships/slide" Target="slides/slide33.xml"/><Relationship Id="rId47" Type="http://schemas.openxmlformats.org/officeDocument/2006/relationships/slide" Target="slides/slide32.xml"/><Relationship Id="rId46" Type="http://schemas.openxmlformats.org/officeDocument/2006/relationships/slide" Target="slides/slide31.xml"/><Relationship Id="rId45" Type="http://schemas.openxmlformats.org/officeDocument/2006/relationships/slide" Target="slides/slide30.xml"/><Relationship Id="rId44" Type="http://schemas.openxmlformats.org/officeDocument/2006/relationships/slide" Target="slides/slide29.xml"/><Relationship Id="rId43" Type="http://schemas.openxmlformats.org/officeDocument/2006/relationships/slide" Target="slides/slide28.xml"/><Relationship Id="rId42" Type="http://schemas.openxmlformats.org/officeDocument/2006/relationships/slide" Target="slides/slide27.xml"/><Relationship Id="rId41" Type="http://schemas.openxmlformats.org/officeDocument/2006/relationships/slide" Target="slides/slide26.xml"/><Relationship Id="rId40" Type="http://schemas.openxmlformats.org/officeDocument/2006/relationships/slide" Target="slides/slide2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4.xml"/><Relationship Id="rId38" Type="http://schemas.openxmlformats.org/officeDocument/2006/relationships/slide" Target="slides/slide23.xml"/><Relationship Id="rId37" Type="http://schemas.openxmlformats.org/officeDocument/2006/relationships/slide" Target="slides/slide22.xml"/><Relationship Id="rId36" Type="http://schemas.openxmlformats.org/officeDocument/2006/relationships/slide" Target="slides/slide21.xml"/><Relationship Id="rId35" Type="http://schemas.openxmlformats.org/officeDocument/2006/relationships/slide" Target="slides/slide20.xml"/><Relationship Id="rId34" Type="http://schemas.openxmlformats.org/officeDocument/2006/relationships/slide" Target="slides/slide19.xml"/><Relationship Id="rId33" Type="http://schemas.openxmlformats.org/officeDocument/2006/relationships/slide" Target="slides/slide18.xml"/><Relationship Id="rId32" Type="http://schemas.openxmlformats.org/officeDocument/2006/relationships/slide" Target="slides/slide17.xml"/><Relationship Id="rId31" Type="http://schemas.openxmlformats.org/officeDocument/2006/relationships/slide" Target="slides/slide16.xml"/><Relationship Id="rId30" Type="http://schemas.openxmlformats.org/officeDocument/2006/relationships/slide" Target="slides/slide1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8" Type="http://schemas.openxmlformats.org/officeDocument/2006/relationships/slide" Target="slides/slide13.xml"/><Relationship Id="rId27" Type="http://schemas.openxmlformats.org/officeDocument/2006/relationships/slide" Target="slides/slide12.xml"/><Relationship Id="rId26" Type="http://schemas.openxmlformats.org/officeDocument/2006/relationships/slide" Target="slides/slide11.xml"/><Relationship Id="rId25" Type="http://schemas.openxmlformats.org/officeDocument/2006/relationships/slide" Target="slides/slide10.xml"/><Relationship Id="rId24" Type="http://schemas.openxmlformats.org/officeDocument/2006/relationships/slide" Target="slides/slide9.xml"/><Relationship Id="rId23" Type="http://schemas.openxmlformats.org/officeDocument/2006/relationships/slide" Target="slides/slide8.xml"/><Relationship Id="rId22" Type="http://schemas.openxmlformats.org/officeDocument/2006/relationships/slide" Target="slides/slide7.xml"/><Relationship Id="rId21" Type="http://schemas.openxmlformats.org/officeDocument/2006/relationships/slide" Target="slides/slide6.xml"/><Relationship Id="rId20" Type="http://schemas.openxmlformats.org/officeDocument/2006/relationships/slide" Target="slides/slide5.xml"/><Relationship Id="rId2" Type="http://schemas.openxmlformats.org/officeDocument/2006/relationships/theme" Target="theme/theme1.xml"/><Relationship Id="rId19" Type="http://schemas.openxmlformats.org/officeDocument/2006/relationships/slide" Target="slides/slide4.xml"/><Relationship Id="rId18" Type="http://schemas.openxmlformats.org/officeDocument/2006/relationships/slide" Target="slides/slide3.xml"/><Relationship Id="rId17" Type="http://schemas.openxmlformats.org/officeDocument/2006/relationships/slide" Target="slides/slide2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AEC72-B3D7-1846-A756-7A5911DC12A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F217C-90DA-0D4B-87EE-5A218EB254A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D91CE-EA21-344D-A454-9FB64DC28EB4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9A50C-A44C-6649-8A8A-995CABCFF00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indent="0" algn="l" fontAlgn="auto">
              <a:lnSpc>
                <a:spcPct val="150000"/>
              </a:lnSpc>
            </a:pPr>
            <a:r>
              <a:rPr lang="en-US" altLang="zh-CN" b="1">
                <a:solidFill>
                  <a:srgbClr val="A88337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Good morning</a:t>
            </a:r>
            <a:r>
              <a:rPr lang="zh-CN" altLang="en-US" b="1">
                <a:solidFill>
                  <a:srgbClr val="A88337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everyone, it's a pleasure to share our project with you.</a:t>
            </a:r>
            <a:endParaRPr lang="zh-CN" altLang="en-US" b="1">
              <a:solidFill>
                <a:srgbClr val="A88337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b="1">
                <a:solidFill>
                  <a:srgbClr val="A88337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there are three members in our group: </a:t>
            </a:r>
            <a:r>
              <a:rPr lang="en-US" altLang="zh-CN" b="1">
                <a:solidFill>
                  <a:srgbClr val="A88337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Me</a:t>
            </a:r>
            <a:r>
              <a:rPr lang="zh-CN" altLang="en-US" b="1">
                <a:solidFill>
                  <a:srgbClr val="A88337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, GAN Wenxi, and WANG Kaibo,</a:t>
            </a:r>
            <a:endParaRPr lang="zh-CN" altLang="en-US" b="1">
              <a:solidFill>
                <a:srgbClr val="A88337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b="1">
                <a:solidFill>
                  <a:srgbClr val="A88337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Our group's theme is 16 Days Sales Prediction for a Large Grocery Chain!</a:t>
            </a:r>
            <a:endParaRPr lang="zh-CN" altLang="en-US" b="1">
              <a:solidFill>
                <a:srgbClr val="A88337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b="1">
                <a:solidFill>
                  <a:srgbClr val="A88337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From this title, it can be seen that we need to complete a prediction task on a relatively large amount of data</a:t>
            </a:r>
            <a:endParaRPr lang="zh-CN" altLang="en-US" b="1">
              <a:solidFill>
                <a:srgbClr val="A88337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Firstly, we need to import data. </a:t>
            </a:r>
            <a:endParaRPr lang="zh-CN" altLang="en-US"/>
          </a:p>
          <a:p>
            <a:r>
              <a:rPr lang="zh-CN" altLang="en-US"/>
              <a:t>Previously, we have categorized several data tables into the three categories mentioned earlier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Here, we will further observe the content, data volume, and relationships of the data table,</a:t>
            </a:r>
            <a:endParaRPr lang="zh-CN" altLang="en-US"/>
          </a:p>
          <a:p>
            <a:r>
              <a:rPr lang="zh-CN" altLang="en-US"/>
              <a:t>To make a preliminary judgment on how we should use this data with different attitudes,</a:t>
            </a:r>
            <a:endParaRPr lang="zh-CN" altLang="en-US"/>
          </a:p>
          <a:p>
            <a:r>
              <a:rPr lang="zh-CN" altLang="en-US"/>
              <a:t>Here, I have identified three different paths for data analysis and processing based on observation：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algn="l"/>
            <a:r>
              <a:rPr lang="zh-CN" altLang="en-US"/>
              <a:t>I first define train.csv and test.csv as </a:t>
            </a:r>
            <a:r>
              <a:rPr lang="en-US" altLang="zh-CN">
                <a:sym typeface="+mn-ea"/>
              </a:rPr>
              <a:t>trunk </a:t>
            </a:r>
            <a:r>
              <a:rPr lang="zh-CN" altLang="en-US"/>
              <a:t>data, with them as the main information dependencies for EDA exploration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At the same time, I found that stores.csv and items.csv can be connected to the </a:t>
            </a:r>
            <a:r>
              <a:rPr lang="en-US" altLang="zh-CN"/>
              <a:t>trunk </a:t>
            </a:r>
            <a:r>
              <a:rPr lang="zh-CN" altLang="en-US"/>
              <a:t>data through key values, </a:t>
            </a:r>
            <a:endParaRPr lang="zh-CN" altLang="en-US"/>
          </a:p>
          <a:p>
            <a:pPr algn="l"/>
            <a:r>
              <a:rPr lang="zh-CN" altLang="en-US"/>
              <a:t>so they can be used as Organizational Keys for EDA along with the </a:t>
            </a:r>
            <a:r>
              <a:rPr lang="en-US" altLang="zh-CN">
                <a:sym typeface="+mn-ea"/>
              </a:rPr>
              <a:t>trunk </a:t>
            </a:r>
            <a:r>
              <a:rPr lang="zh-CN" altLang="en-US"/>
              <a:t>data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The remaining data tables have a relatively small amount of data, </a:t>
            </a:r>
            <a:endParaRPr lang="zh-CN" altLang="en-US"/>
          </a:p>
          <a:p>
            <a:pPr algn="l"/>
            <a:r>
              <a:rPr lang="zh-CN" altLang="en-US"/>
              <a:t>and after conducting preliminary EDA on their distribution or distribution,</a:t>
            </a:r>
            <a:endParaRPr lang="zh-CN" altLang="en-US"/>
          </a:p>
          <a:p>
            <a:pPr algn="l"/>
            <a:r>
              <a:rPr lang="zh-CN" altLang="en-US"/>
              <a:t> it was also found that their data lacks regularity and is not a good feature.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So I will mainly introduce EDA for </a:t>
            </a:r>
            <a:r>
              <a:rPr lang="en-US" altLang="zh-CN">
                <a:sym typeface="+mn-ea"/>
              </a:rPr>
              <a:t>trunk </a:t>
            </a:r>
            <a:r>
              <a:rPr lang="zh-CN" altLang="en-US"/>
              <a:t>data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algn="l"/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For the trunk data, I mainly conducted EDA on the relationship between different features and targets,</a:t>
            </a:r>
            <a:endParaRPr lang="zh-CN" altLang="en-US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Date/Day/Locate/Type/Cluster all have a certain amount of variation in the average sales numbers</a:t>
            </a:r>
            <a:endParaRPr lang="zh-CN" altLang="en-US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algn="l"/>
            <a:r>
              <a:rPr lang="zh-CN" altLang="en-US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They are all good non temporal features</a:t>
            </a:r>
            <a:endParaRPr lang="zh-CN" altLang="en-US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algn="l"/>
            <a:r>
              <a:rPr lang="en-US" altLang="zh-CN"/>
              <a:t>In EDA, we will find it difficult to demonstrate the temporal nature of the data when analyzing the various attributes corresponding to each ID</a:t>
            </a:r>
            <a:endParaRPr lang="en-US" altLang="zh-CN"/>
          </a:p>
          <a:p>
            <a:pPr algn="l"/>
            <a:r>
              <a:rPr lang="en-US" altLang="zh-CN"/>
              <a:t>But our task is still a time series prediction task,</a:t>
            </a:r>
            <a:endParaRPr lang="en-US" altLang="zh-CN"/>
          </a:p>
          <a:p>
            <a:pPr algn="l"/>
            <a:r>
              <a:rPr lang="en-US" altLang="zh-CN"/>
              <a:t>So after basic encoding and missing value processing,</a:t>
            </a:r>
            <a:endParaRPr lang="en-US" altLang="zh-CN"/>
          </a:p>
          <a:p>
            <a:pPr algn="l"/>
            <a:r>
              <a:rPr lang="en-US" altLang="zh-CN"/>
              <a:t>We should also further optimize the organizational structure of temporal data to make temporal features more clearly displayed.</a:t>
            </a:r>
            <a:endParaRPr lang="en-US" altLang="zh-CN"/>
          </a:p>
          <a:p>
            <a:pPr algn="l"/>
            <a:endParaRPr lang="zh-CN" altLang="en-US"/>
          </a:p>
          <a:p>
            <a:pPr algn="l"/>
            <a:r>
              <a:rPr lang="zh-CN" altLang="en-US"/>
              <a:t>Therefore, based on the fluidity of time and the certainty of product identification, </a:t>
            </a:r>
            <a:endParaRPr lang="zh-CN" altLang="en-US"/>
          </a:p>
          <a:p>
            <a:pPr algn="l"/>
            <a:r>
              <a:rPr lang="zh-CN" altLang="en-US"/>
              <a:t>I convert 'Analyze sales of all products at each time point' to 'Analyze sales of each product at all times'</a:t>
            </a:r>
            <a:endParaRPr lang="zh-CN" altLang="en-US"/>
          </a:p>
          <a:p>
            <a:pPr algn="l"/>
            <a:r>
              <a:rPr lang="zh-CN" altLang="en-US"/>
              <a:t>Thus obtaining clearer temporal </a:t>
            </a:r>
            <a:r>
              <a:rPr lang="en-US" altLang="zh-CN"/>
              <a:t>data structure</a:t>
            </a:r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In EDA and data preprocessing, I discovered non temporal key features in the data and displayed them more clearly. </a:t>
            </a:r>
            <a:endParaRPr lang="zh-CN" altLang="en-US"/>
          </a:p>
          <a:p>
            <a:r>
              <a:rPr lang="zh-CN" altLang="en-US"/>
              <a:t>Next, I need to further determine the form and content of these features as feature data that can be input into the model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We are going to use historical records of each items in each stores(in blue box) to 16-days-unit-sales of each items in each stores(in red box).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6B7AF-3BDC-AB45-931B-66D3A8FDE5E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Because Test file is a 16-day-Time-Series file.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Every Input Sample’s Feature Form need be aligned with the </a:t>
            </a:r>
            <a:r>
              <a:rPr lang="en-US" altLang="zh-CN" sz="1800" u="sng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Test Time-</a:t>
            </a:r>
            <a:r>
              <a:rPr lang="en-US" altLang="zh-CN" sz="1800" u="sng" kern="100" dirty="0" err="1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Series’s</a:t>
            </a:r>
            <a:r>
              <a:rPr lang="en-US" altLang="zh-CN" sz="1800" u="sng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Feature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 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pPr algn="just"/>
            <a:r>
              <a:rPr lang="en-US" altLang="zh-CN" sz="1800" u="sng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One 16-days-Time-Series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One feature-batch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One input sample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6B7AF-3BDC-AB45-931B-66D3A8FDE5E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One Feature-Batch of One 16-Day-Time-Series consists of two parts.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 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Before-period-features: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Use Historical Information </a:t>
            </a:r>
            <a:r>
              <a:rPr lang="en-US" altLang="zh-CN" sz="1800" u="sng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before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[Period Aug.16 to Aug 31.] to generate Before-period-features for [Period Aug.16 to Aug 31.]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 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Inside-period-features: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Use In-period Information </a:t>
            </a:r>
            <a:r>
              <a:rPr lang="en-US" altLang="zh-CN" sz="1800" u="sng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during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[Period Aug.16 to Aug 31.] to generate Inside-period-features for  [Period Aug.16 to Aug 31.]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6B7AF-3BDC-AB45-931B-66D3A8FDE5E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We Create Promotional Features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Such as Sum of Promotions with past data at different day intervals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We Create Sales Features Depending on Promotion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Such as mean of sales of each item sold on promotion over date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6B7AF-3BDC-AB45-931B-66D3A8FDE5E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 dirty="0"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In addition to introducing this issue, we will start with three parts,</a:t>
            </a:r>
            <a:endParaRPr lang="zh-CN" altLang="en-US" dirty="0">
              <a:solidFill>
                <a:srgbClr val="AA79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They are "EDA and Feature Engineering", model construction, and final application,</a:t>
            </a:r>
            <a:endParaRPr lang="zh-CN" altLang="en-US" dirty="0">
              <a:solidFill>
                <a:srgbClr val="AA79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I</a:t>
            </a:r>
            <a:r>
              <a:rPr lang="en-US" altLang="zh-CN" dirty="0"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summarize</a:t>
            </a:r>
            <a:r>
              <a:rPr lang="en-US" altLang="zh-CN" dirty="0"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d</a:t>
            </a:r>
            <a:r>
              <a:rPr lang="zh-CN" altLang="en-US" dirty="0"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dirty="0"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them</a:t>
            </a:r>
            <a:r>
              <a:rPr lang="zh-CN" altLang="en-US" dirty="0"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as Input DOMAIN, </a:t>
            </a:r>
            <a:r>
              <a:rPr lang="en-US" dirty="0"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FUNCTION DOMAIN</a:t>
            </a:r>
            <a:r>
              <a:rPr lang="zh-CN" altLang="en-US" dirty="0"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, OUTPUT DOMAIN</a:t>
            </a:r>
            <a:endParaRPr lang="zh-CN" altLang="en-US" dirty="0">
              <a:solidFill>
                <a:srgbClr val="AA79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endParaRPr lang="zh-CN" altLang="en-US" dirty="0">
              <a:solidFill>
                <a:srgbClr val="AA79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We Create Sales Features.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Such as, mean max min of sales of each item over date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We Create Count Features.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Such as the number of days a promotion was made for each item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6B7AF-3BDC-AB45-931B-66D3A8FDE5E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This whole data frame is ONE INPUT sample !!!!! We call it one feature-batch.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In the bule box is Time Series’ Historical Information. 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In the red box is Time Series’ In-period Information 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and in dotted box is Other Information and Unique representation of a product. 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Each row is a feature of ONE items in One stores.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6B7AF-3BDC-AB45-931B-66D3A8FDE5E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There are 633 features are created. But what are good features?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 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We utilize the interpretability of Random forest to select top 300 features for each day sales unit results.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6B7AF-3BDC-AB45-931B-66D3A8FDE5E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First, </a:t>
            </a:r>
            <a:r>
              <a:rPr lang="en-US" altLang="zh-CN"/>
              <a:t>let’s begin with</a:t>
            </a:r>
            <a:r>
              <a:rPr lang="zh-CN" altLang="en-US"/>
              <a:t> the problem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The problem stems from a kaggle competition</a:t>
            </a:r>
            <a:endParaRPr lang="zh-CN" altLang="en-US"/>
          </a:p>
          <a:p>
            <a:r>
              <a:rPr lang="zh-CN" altLang="en-US"/>
              <a:t> that requires using historical sales records and auxiliary information</a:t>
            </a:r>
            <a:endParaRPr lang="zh-CN" altLang="en-US"/>
          </a:p>
          <a:p>
            <a:pPr indent="0" algn="just" fontAlgn="auto">
              <a:lnSpc>
                <a:spcPct val="190000"/>
              </a:lnSpc>
            </a:pPr>
            <a:r>
              <a:rPr lang="zh-CN" altLang="en-US"/>
              <a:t> to predict the unit sales for 16 days in future for</a:t>
            </a:r>
            <a:r>
              <a:rPr lang="en-US" altLang="zh-CN"/>
              <a:t> </a:t>
            </a:r>
            <a:endParaRPr lang="en-US" altLang="zh-CN"/>
          </a:p>
          <a:p>
            <a:pPr indent="0" algn="just" fontAlgn="auto">
              <a:lnSpc>
                <a:spcPct val="190000"/>
              </a:lnSpc>
            </a:pPr>
            <a:r>
              <a:rPr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thousands of items sold at different Favorita stores located in Ecuador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.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From the description of the problem, we can see the following information:</a:t>
            </a:r>
            <a:endParaRPr lang="zh-CN" altLang="en-US"/>
          </a:p>
          <a:p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 b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Task Domain </a:t>
            </a:r>
            <a:r>
              <a:rPr lang="zh-CN" altLang="en-US"/>
              <a:t>, the competition provided some unprocessed data </a:t>
            </a:r>
            <a:r>
              <a:rPr lang="en-US" altLang="zh-CN"/>
              <a:t>with  an </a:t>
            </a:r>
            <a:r>
              <a:rPr lang="zh-CN" altLang="en-US"/>
              <a:t>abstract task objective</a:t>
            </a:r>
            <a:endParaRPr lang="zh-CN" altLang="en-US"/>
          </a:p>
          <a:p>
            <a:r>
              <a:rPr lang="zh-CN" altLang="en-US"/>
              <a:t>But we can see that this is a Time Series Prediction class task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Correspondingly, </a:t>
            </a:r>
            <a:r>
              <a:rPr lang="en-US" altLang="zh-CN"/>
              <a:t>In model domain </a:t>
            </a:r>
            <a:r>
              <a:rPr lang="zh-CN" altLang="en-US"/>
              <a:t>we will use machine learning methods to complete this task</a:t>
            </a:r>
            <a:endParaRPr lang="zh-CN" altLang="en-US"/>
          </a:p>
          <a:p>
            <a:r>
              <a:rPr lang="zh-CN" altLang="en-US"/>
              <a:t>So we must determine the input features of the model in </a:t>
            </a:r>
            <a:r>
              <a:rPr lang="en-US" altLang="zh-CN" b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Input Domain </a:t>
            </a:r>
            <a:endParaRPr lang="en-US" altLang="zh-CN" b="1">
              <a:solidFill>
                <a:schemeClr val="tx1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zh-CN" altLang="en-US"/>
              <a:t> and the output labels of the model in</a:t>
            </a:r>
            <a:r>
              <a:rPr lang="zh-CN" altLang="en-US" b="1"/>
              <a:t> output domain</a:t>
            </a:r>
            <a:endParaRPr lang="zh-CN" altLang="en-US" b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From the provided data, I can further classify the data into three categories:</a:t>
            </a:r>
            <a:endParaRPr lang="zh-CN" altLang="en-US"/>
          </a:p>
          <a:p>
            <a:r>
              <a:rPr lang="zh-CN" altLang="en-US"/>
              <a:t>Historical sales records, Auxiliary information, Sales Setting for the Next 16 Days</a:t>
            </a:r>
            <a:endParaRPr lang="zh-CN" altLang="en-US"/>
          </a:p>
          <a:p>
            <a:r>
              <a:rPr lang="zh-CN" altLang="en-US"/>
              <a:t>They are all Records and future setting of each item in each store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The goal is to predict unit sales of each item in each store within a sixteen day cycle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The form and content of the preliminary planning features are as follows:</a:t>
            </a:r>
            <a:endParaRPr lang="zh-CN" altLang="en-US"/>
          </a:p>
          <a:p>
            <a:r>
              <a:rPr lang="zh-CN" altLang="en-US"/>
              <a:t>Using a sixteen day period as the period, form a Feature Patch based on Before period features and Inside period features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The preliminary planned label format is as follows:</a:t>
            </a:r>
            <a:endParaRPr lang="zh-CN" altLang="en-US"/>
          </a:p>
          <a:p>
            <a:r>
              <a:rPr lang="zh-CN" altLang="en-US"/>
              <a:t>One 16 dimension Label Series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From this, we can conclude our technical roadmap:</a:t>
            </a:r>
            <a:endParaRPr lang="zh-CN" altLang="en-US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Firstly, conduct EDA and data preprocessing to explore and sort out the possibility of transitioning from data to features</a:t>
            </a:r>
            <a:endParaRPr lang="zh-CN" altLang="en-US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Secondly, after understanding the data, perform feature engineering to determine the content and form of features, and then select excellent features</a:t>
            </a:r>
            <a:endParaRPr lang="zh-CN" altLang="en-US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Afterwards, you can select and train an efficient model</a:t>
            </a:r>
            <a:endParaRPr lang="zh-CN" altLang="en-US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zh-CN" altLang="en-US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Finally, apply the NWRMSLE specified in the competition to evaluate the training effect and apply the model to prediction</a:t>
            </a:r>
            <a:endParaRPr lang="zh-CN" altLang="en-US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We first explore how to construct excellent input domains from data to features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Mainly divided into five parts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0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3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8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88.xml.rels><?xml version="1.0" encoding="UTF-8" standalone="yes"?>
<Relationships xmlns="http://schemas.openxmlformats.org/package/2006/relationships"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1.xml"/></Relationships>
</file>

<file path=ppt/slideLayouts/_rels/slideLayout8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96.xml.rels><?xml version="1.0" encoding="UTF-8" standalone="yes"?>
<Relationships xmlns="http://schemas.openxmlformats.org/package/2006/relationships"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2.xml"/></Relationships>
</file>

<file path=ppt/slideLayouts/_rels/slideLayout9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_rels/slideLayout9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9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8200" y="1371600"/>
            <a:ext cx="10515600" cy="4680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Font typeface="System Font Regular"/>
              <a:buChar char="–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 dirty="0"/>
          </a:p>
          <a:p>
            <a:pPr lvl="1"/>
            <a:r>
              <a:rPr lang="en-GB" dirty="0"/>
              <a:t>Second level</a:t>
            </a:r>
            <a:endParaRPr lang="en-GB" dirty="0"/>
          </a:p>
          <a:p>
            <a:pPr lvl="2"/>
            <a:r>
              <a:rPr lang="en-GB" dirty="0"/>
              <a:t>Third level</a:t>
            </a:r>
            <a:endParaRPr lang="en-GB" dirty="0"/>
          </a:p>
          <a:p>
            <a:pPr lvl="3"/>
            <a:r>
              <a:rPr lang="en-GB" dirty="0"/>
              <a:t>Fourth level</a:t>
            </a:r>
            <a:endParaRPr lang="en-GB" dirty="0"/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6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487" y="156576"/>
            <a:ext cx="9336257" cy="6308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3330470" cy="739776"/>
            <a:chOff x="0" y="0"/>
            <a:chExt cx="3330470" cy="739776"/>
          </a:xfrm>
        </p:grpSpPr>
        <p:grpSp>
          <p:nvGrpSpPr>
            <p:cNvPr id="12" name="组合 11"/>
            <p:cNvGrpSpPr/>
            <p:nvPr userDrawn="1"/>
          </p:nvGrpSpPr>
          <p:grpSpPr>
            <a:xfrm>
              <a:off x="142298" y="65071"/>
              <a:ext cx="1182090" cy="630862"/>
              <a:chOff x="6624541" y="159009"/>
              <a:chExt cx="731216" cy="390238"/>
            </a:xfrm>
          </p:grpSpPr>
          <p:sp>
            <p:nvSpPr>
              <p:cNvPr id="13" name="任意多边形 12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 userDrawn="1"/>
            </p:nvSpPr>
            <p:spPr>
              <a:xfrm>
                <a:off x="6624541" y="159009"/>
                <a:ext cx="731216" cy="390238"/>
              </a:xfrm>
              <a:custGeom>
                <a:avLst/>
                <a:gdLst>
                  <a:gd name="connsiteX0" fmla="*/ 387654 w 731216"/>
                  <a:gd name="connsiteY0" fmla="*/ 0 h 390238"/>
                  <a:gd name="connsiteX1" fmla="*/ 731216 w 731216"/>
                  <a:gd name="connsiteY1" fmla="*/ 0 h 390238"/>
                  <a:gd name="connsiteX2" fmla="*/ 338376 w 731216"/>
                  <a:gd name="connsiteY2" fmla="*/ 390238 h 390238"/>
                  <a:gd name="connsiteX3" fmla="*/ 0 w 731216"/>
                  <a:gd name="connsiteY3" fmla="*/ 390238 h 39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216" h="390238">
                    <a:moveTo>
                      <a:pt x="387654" y="0"/>
                    </a:moveTo>
                    <a:lnTo>
                      <a:pt x="731216" y="0"/>
                    </a:lnTo>
                    <a:lnTo>
                      <a:pt x="338376" y="390238"/>
                    </a:lnTo>
                    <a:lnTo>
                      <a:pt x="0" y="390238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lumMod val="75000"/>
                    </a:schemeClr>
                  </a:gs>
                  <a:gs pos="57000">
                    <a:schemeClr val="accent1">
                      <a:lumMod val="75000"/>
                      <a:alpha val="0"/>
                    </a:schemeClr>
                  </a:gs>
                </a:gsLst>
                <a:lin ang="27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 userDrawn="1"/>
          </p:nvSpPr>
          <p:spPr>
            <a:xfrm>
              <a:off x="0" y="1"/>
              <a:ext cx="2975322" cy="739775"/>
            </a:xfrm>
            <a:custGeom>
              <a:avLst/>
              <a:gdLst>
                <a:gd name="connsiteX0" fmla="*/ 0 w 2975322"/>
                <a:gd name="connsiteY0" fmla="*/ 0 h 739775"/>
                <a:gd name="connsiteX1" fmla="*/ 2975322 w 2975322"/>
                <a:gd name="connsiteY1" fmla="*/ 0 h 739775"/>
                <a:gd name="connsiteX2" fmla="*/ 2852807 w 2975322"/>
                <a:gd name="connsiteY2" fmla="*/ 121704 h 739775"/>
                <a:gd name="connsiteX3" fmla="*/ 794910 w 2975322"/>
                <a:gd name="connsiteY3" fmla="*/ 121704 h 739775"/>
                <a:gd name="connsiteX4" fmla="*/ 225889 w 2975322"/>
                <a:gd name="connsiteY4" fmla="*/ 739775 h 739775"/>
                <a:gd name="connsiteX5" fmla="*/ 0 w 2975322"/>
                <a:gd name="connsiteY5" fmla="*/ 739775 h 7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5322" h="739775">
                  <a:moveTo>
                    <a:pt x="0" y="0"/>
                  </a:moveTo>
                  <a:lnTo>
                    <a:pt x="2975322" y="0"/>
                  </a:lnTo>
                  <a:lnTo>
                    <a:pt x="2852807" y="121704"/>
                  </a:lnTo>
                  <a:lnTo>
                    <a:pt x="794910" y="121704"/>
                  </a:lnTo>
                  <a:lnTo>
                    <a:pt x="225889" y="739775"/>
                  </a:lnTo>
                  <a:lnTo>
                    <a:pt x="0" y="73977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直角三角形 15"/>
            <p:cNvSpPr/>
            <p:nvPr userDrawn="1"/>
          </p:nvSpPr>
          <p:spPr>
            <a:xfrm flipV="1">
              <a:off x="0" y="0"/>
              <a:ext cx="388144" cy="388144"/>
            </a:xfrm>
            <a:prstGeom prst="rtTriangle">
              <a:avLst/>
            </a:pr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任意多边形 16"/>
            <p:cNvSpPr/>
            <p:nvPr userDrawn="1"/>
          </p:nvSpPr>
          <p:spPr>
            <a:xfrm>
              <a:off x="2" y="0"/>
              <a:ext cx="606259" cy="252413"/>
            </a:xfrm>
            <a:custGeom>
              <a:avLst/>
              <a:gdLst>
                <a:gd name="connsiteX0" fmla="*/ 0 w 2353883"/>
                <a:gd name="connsiteY0" fmla="*/ 0 h 980028"/>
                <a:gd name="connsiteX1" fmla="*/ 2353883 w 2353883"/>
                <a:gd name="connsiteY1" fmla="*/ 0 h 980028"/>
                <a:gd name="connsiteX2" fmla="*/ 1367320 w 2353883"/>
                <a:gd name="connsiteY2" fmla="*/ 980028 h 980028"/>
                <a:gd name="connsiteX3" fmla="*/ 0 w 2353883"/>
                <a:gd name="connsiteY3" fmla="*/ 980028 h 98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883" h="980028">
                  <a:moveTo>
                    <a:pt x="0" y="0"/>
                  </a:moveTo>
                  <a:lnTo>
                    <a:pt x="2353883" y="0"/>
                  </a:lnTo>
                  <a:lnTo>
                    <a:pt x="1367320" y="980028"/>
                  </a:lnTo>
                  <a:lnTo>
                    <a:pt x="0" y="98002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任意多边形 17"/>
            <p:cNvSpPr/>
            <p:nvPr userDrawn="1"/>
          </p:nvSpPr>
          <p:spPr>
            <a:xfrm>
              <a:off x="2034063" y="1"/>
              <a:ext cx="1011871" cy="555880"/>
            </a:xfrm>
            <a:custGeom>
              <a:avLst/>
              <a:gdLst>
                <a:gd name="connsiteX0" fmla="*/ 837397 w 1514221"/>
                <a:gd name="connsiteY0" fmla="*/ 0 h 831850"/>
                <a:gd name="connsiteX1" fmla="*/ 1116227 w 1514221"/>
                <a:gd name="connsiteY1" fmla="*/ 0 h 831850"/>
                <a:gd name="connsiteX2" fmla="*/ 1235391 w 1514221"/>
                <a:gd name="connsiteY2" fmla="*/ 0 h 831850"/>
                <a:gd name="connsiteX3" fmla="*/ 1514221 w 1514221"/>
                <a:gd name="connsiteY3" fmla="*/ 0 h 831850"/>
                <a:gd name="connsiteX4" fmla="*/ 676825 w 1514221"/>
                <a:gd name="connsiteY4" fmla="*/ 831850 h 831850"/>
                <a:gd name="connsiteX5" fmla="*/ 397995 w 1514221"/>
                <a:gd name="connsiteY5" fmla="*/ 831850 h 831850"/>
                <a:gd name="connsiteX6" fmla="*/ 278830 w 1514221"/>
                <a:gd name="connsiteY6" fmla="*/ 831850 h 831850"/>
                <a:gd name="connsiteX7" fmla="*/ 0 w 1514221"/>
                <a:gd name="connsiteY7" fmla="*/ 831850 h 8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4221" h="831850">
                  <a:moveTo>
                    <a:pt x="837397" y="0"/>
                  </a:moveTo>
                  <a:lnTo>
                    <a:pt x="1116227" y="0"/>
                  </a:lnTo>
                  <a:lnTo>
                    <a:pt x="1235391" y="0"/>
                  </a:lnTo>
                  <a:lnTo>
                    <a:pt x="1514221" y="0"/>
                  </a:lnTo>
                  <a:lnTo>
                    <a:pt x="676825" y="831850"/>
                  </a:lnTo>
                  <a:lnTo>
                    <a:pt x="397995" y="831850"/>
                  </a:lnTo>
                  <a:lnTo>
                    <a:pt x="278830" y="831850"/>
                  </a:lnTo>
                  <a:lnTo>
                    <a:pt x="0" y="83185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659732" y="1"/>
              <a:ext cx="670738" cy="446886"/>
            </a:xfrm>
            <a:custGeom>
              <a:avLst/>
              <a:gdLst>
                <a:gd name="connsiteX0" fmla="*/ 552910 w 824374"/>
                <a:gd name="connsiteY0" fmla="*/ 0 h 549247"/>
                <a:gd name="connsiteX1" fmla="*/ 824374 w 824374"/>
                <a:gd name="connsiteY1" fmla="*/ 0 h 549247"/>
                <a:gd name="connsiteX2" fmla="*/ 271464 w 824374"/>
                <a:gd name="connsiteY2" fmla="*/ 549247 h 549247"/>
                <a:gd name="connsiteX3" fmla="*/ 0 w 824374"/>
                <a:gd name="connsiteY3" fmla="*/ 549247 h 54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374" h="549247">
                  <a:moveTo>
                    <a:pt x="552910" y="0"/>
                  </a:moveTo>
                  <a:lnTo>
                    <a:pt x="824374" y="0"/>
                  </a:lnTo>
                  <a:lnTo>
                    <a:pt x="271464" y="549247"/>
                  </a:lnTo>
                  <a:lnTo>
                    <a:pt x="0" y="54924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1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任意多边形 20"/>
          <p:cNvSpPr/>
          <p:nvPr userDrawn="1"/>
        </p:nvSpPr>
        <p:spPr>
          <a:xfrm>
            <a:off x="-339254" y="546773"/>
            <a:ext cx="824374" cy="549247"/>
          </a:xfrm>
          <a:custGeom>
            <a:avLst/>
            <a:gdLst>
              <a:gd name="connsiteX0" fmla="*/ 552910 w 824374"/>
              <a:gd name="connsiteY0" fmla="*/ 0 h 549247"/>
              <a:gd name="connsiteX1" fmla="*/ 824374 w 824374"/>
              <a:gd name="connsiteY1" fmla="*/ 0 h 549247"/>
              <a:gd name="connsiteX2" fmla="*/ 271464 w 824374"/>
              <a:gd name="connsiteY2" fmla="*/ 549247 h 549247"/>
              <a:gd name="connsiteX3" fmla="*/ 0 w 824374"/>
              <a:gd name="connsiteY3" fmla="*/ 549247 h 5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374" h="549247">
                <a:moveTo>
                  <a:pt x="552910" y="0"/>
                </a:moveTo>
                <a:lnTo>
                  <a:pt x="824374" y="0"/>
                </a:lnTo>
                <a:lnTo>
                  <a:pt x="271464" y="549247"/>
                </a:lnTo>
                <a:lnTo>
                  <a:pt x="0" y="549247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0" y="843113"/>
            <a:ext cx="119649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平行四边形 22"/>
          <p:cNvSpPr/>
          <p:nvPr userDrawn="1"/>
        </p:nvSpPr>
        <p:spPr>
          <a:xfrm>
            <a:off x="11798295" y="685489"/>
            <a:ext cx="166692" cy="97239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1631603" y="685489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8" name="Rectangle 6"/>
          <p:cNvSpPr/>
          <p:nvPr/>
        </p:nvSpPr>
        <p:spPr>
          <a:xfrm flipV="1">
            <a:off x="0" y="6504449"/>
            <a:ext cx="12192000" cy="36512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96643" y="6476843"/>
            <a:ext cx="21717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DSA | HKUST(GZ)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1772" y="6515381"/>
            <a:ext cx="740228" cy="365125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85034"/>
            <a:ext cx="12192000" cy="1675309"/>
          </a:xfrm>
          <a:prstGeom prst="rect">
            <a:avLst/>
          </a:prstGeom>
          <a:solidFill>
            <a:srgbClr val="003366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5" name="文本框 30"/>
          <p:cNvSpPr txBox="1"/>
          <p:nvPr userDrawn="1"/>
        </p:nvSpPr>
        <p:spPr>
          <a:xfrm>
            <a:off x="142298" y="6473952"/>
            <a:ext cx="127857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Jing Tang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Graphic 16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744" y="190354"/>
            <a:ext cx="1645920" cy="43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924" y="914518"/>
            <a:ext cx="9800211" cy="257073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924" y="3560859"/>
            <a:ext cx="9800211" cy="147259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635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63" y="6315214"/>
            <a:ext cx="2700278" cy="31684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425" y="6315214"/>
            <a:ext cx="3960409" cy="31684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8516" y="6315214"/>
            <a:ext cx="2700278" cy="31684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24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2000" y="2592000"/>
            <a:ext cx="5760000" cy="1872000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2000" y="4500000"/>
            <a:ext cx="5760000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10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chemeClr val="bg1"/>
              </a:gs>
              <a:gs pos="67000">
                <a:schemeClr val="bg1">
                  <a:alpha val="5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0"/>
          <a:stretch>
            <a:fillRect/>
          </a:stretch>
        </p:blipFill>
        <p:spPr>
          <a:xfrm>
            <a:off x="-2380" y="0"/>
            <a:ext cx="12194380" cy="6858001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0" name="任意多边形: 形状 7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9" name="任意多边形: 形状 78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66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7" name="任意多边形: 形状 76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1" name="任意多边形: 形状 80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6" name="任意多边形: 形状 75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8" name="任意多边形: 形状 77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43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46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30000">
                <a:schemeClr val="bg1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20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95688" y="2624219"/>
            <a:ext cx="5670964" cy="188680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6195686" y="4511025"/>
            <a:ext cx="5670966" cy="4963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2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145" y="314718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2.291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3.958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8.33333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3" r="6443"/>
          <a:stretch>
            <a:fillRect/>
          </a:stretch>
        </p:blipFill>
        <p:spPr>
          <a:xfrm>
            <a:off x="0" y="0"/>
            <a:ext cx="12196761" cy="6858000"/>
          </a:xfrm>
          <a:prstGeom prst="rect">
            <a:avLst/>
          </a:prstGeom>
        </p:spPr>
      </p:pic>
      <p:sp>
        <p:nvSpPr>
          <p:cNvPr id="22" name="矩形 21" hidden="1"/>
          <p:cNvSpPr/>
          <p:nvPr userDrawn="1"/>
        </p:nvSpPr>
        <p:spPr>
          <a:xfrm>
            <a:off x="-2380" y="0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chemeClr val="bg1">
                  <a:alpha val="41000"/>
                </a:schemeClr>
              </a:gs>
              <a:gs pos="98000">
                <a:schemeClr val="bg1">
                  <a:alpha val="9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 rot="19653363" flipH="1">
            <a:off x="3700005" y="2378883"/>
            <a:ext cx="10602700" cy="14641426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  <a:alpha val="28000"/>
            </a:schemeClr>
          </a:soli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9419768" y="0"/>
            <a:ext cx="2946402" cy="2804409"/>
          </a:xfrm>
          <a:prstGeom prst="parallelogram">
            <a:avLst>
              <a:gd name="adj" fmla="val 63482"/>
            </a:avLst>
          </a:pr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9653363" flipH="1">
            <a:off x="-564374" y="-3407448"/>
            <a:ext cx="11927378" cy="1647069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1026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rot="19653363" flipH="1">
            <a:off x="3756111" y="1510576"/>
            <a:ext cx="1128585" cy="7892647"/>
          </a:xfrm>
          <a:custGeom>
            <a:avLst/>
            <a:gdLst>
              <a:gd name="connsiteX0" fmla="*/ 1128585 w 1128585"/>
              <a:gd name="connsiteY0" fmla="*/ 0 h 7892647"/>
              <a:gd name="connsiteX1" fmla="*/ 0 w 1128585"/>
              <a:gd name="connsiteY1" fmla="*/ 717437 h 7892647"/>
              <a:gd name="connsiteX2" fmla="*/ 0 w 1128585"/>
              <a:gd name="connsiteY2" fmla="*/ 717438 h 7892647"/>
              <a:gd name="connsiteX3" fmla="*/ 561002 w 1128585"/>
              <a:gd name="connsiteY3" fmla="*/ 360811 h 7892647"/>
              <a:gd name="connsiteX4" fmla="*/ 561001 w 1128585"/>
              <a:gd name="connsiteY4" fmla="*/ 7892647 h 7892647"/>
              <a:gd name="connsiteX5" fmla="*/ 1128585 w 1128585"/>
              <a:gd name="connsiteY5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585" h="7892647">
                <a:moveTo>
                  <a:pt x="1128585" y="0"/>
                </a:moveTo>
                <a:lnTo>
                  <a:pt x="0" y="717437"/>
                </a:lnTo>
                <a:lnTo>
                  <a:pt x="0" y="717438"/>
                </a:lnTo>
                <a:lnTo>
                  <a:pt x="561002" y="360811"/>
                </a:lnTo>
                <a:lnTo>
                  <a:pt x="561001" y="7892647"/>
                </a:lnTo>
                <a:lnTo>
                  <a:pt x="1128585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653363" flipH="1">
            <a:off x="2627705" y="1510575"/>
            <a:ext cx="1128586" cy="7892647"/>
          </a:xfrm>
          <a:custGeom>
            <a:avLst/>
            <a:gdLst>
              <a:gd name="connsiteX0" fmla="*/ 1128586 w 1128586"/>
              <a:gd name="connsiteY0" fmla="*/ 0 h 7892647"/>
              <a:gd name="connsiteX1" fmla="*/ 1 w 1128586"/>
              <a:gd name="connsiteY1" fmla="*/ 717437 h 7892647"/>
              <a:gd name="connsiteX2" fmla="*/ 0 w 1128586"/>
              <a:gd name="connsiteY2" fmla="*/ 7892647 h 7892647"/>
              <a:gd name="connsiteX3" fmla="*/ 1128586 w 1128586"/>
              <a:gd name="connsiteY3" fmla="*/ 7892647 h 789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586" h="7892647">
                <a:moveTo>
                  <a:pt x="1128586" y="0"/>
                </a:moveTo>
                <a:lnTo>
                  <a:pt x="1" y="717437"/>
                </a:lnTo>
                <a:lnTo>
                  <a:pt x="0" y="7892647"/>
                </a:lnTo>
                <a:lnTo>
                  <a:pt x="1128586" y="78926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任意多边形: 形状 31"/>
          <p:cNvSpPr/>
          <p:nvPr userDrawn="1"/>
        </p:nvSpPr>
        <p:spPr>
          <a:xfrm rot="19653363" flipH="1">
            <a:off x="-805666" y="1105276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任意多边形: 形状 25"/>
          <p:cNvSpPr/>
          <p:nvPr userDrawn="1"/>
        </p:nvSpPr>
        <p:spPr>
          <a:xfrm rot="19653363" flipH="1">
            <a:off x="-921959" y="1324034"/>
            <a:ext cx="11052444" cy="15262484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innerShdw blurRad="546100" dist="63500" dir="123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19653363" flipH="1">
            <a:off x="11376689" y="-2119027"/>
            <a:ext cx="5637443" cy="7784829"/>
          </a:xfrm>
          <a:custGeom>
            <a:avLst/>
            <a:gdLst>
              <a:gd name="connsiteX0" fmla="*/ 5637443 w 5637443"/>
              <a:gd name="connsiteY0" fmla="*/ 0 h 7784829"/>
              <a:gd name="connsiteX1" fmla="*/ 5637443 w 5637443"/>
              <a:gd name="connsiteY1" fmla="*/ 7784829 h 7784829"/>
              <a:gd name="connsiteX2" fmla="*/ 722035 w 5637443"/>
              <a:gd name="connsiteY2" fmla="*/ 7784829 h 7784829"/>
              <a:gd name="connsiteX3" fmla="*/ 0 w 5637443"/>
              <a:gd name="connsiteY3" fmla="*/ 6649010 h 7784829"/>
              <a:gd name="connsiteX4" fmla="*/ 3412802 w 5637443"/>
              <a:gd name="connsiteY4" fmla="*/ 6649010 h 7784829"/>
              <a:gd name="connsiteX5" fmla="*/ 3412802 w 5637443"/>
              <a:gd name="connsiteY5" fmla="*/ 1414195 h 778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7443" h="7784829">
                <a:moveTo>
                  <a:pt x="5637443" y="0"/>
                </a:moveTo>
                <a:lnTo>
                  <a:pt x="5637443" y="7784829"/>
                </a:lnTo>
                <a:lnTo>
                  <a:pt x="722035" y="7784829"/>
                </a:lnTo>
                <a:lnTo>
                  <a:pt x="0" y="6649010"/>
                </a:lnTo>
                <a:lnTo>
                  <a:pt x="3412802" y="6649010"/>
                </a:lnTo>
                <a:lnTo>
                  <a:pt x="3412802" y="1414195"/>
                </a:lnTo>
                <a:close/>
              </a:path>
            </a:pathLst>
          </a:custGeom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平行四边形 39"/>
          <p:cNvSpPr/>
          <p:nvPr userDrawn="1"/>
        </p:nvSpPr>
        <p:spPr>
          <a:xfrm flipH="1">
            <a:off x="2592613" y="2272921"/>
            <a:ext cx="559081" cy="446990"/>
          </a:xfrm>
          <a:prstGeom prst="parallelogram">
            <a:avLst>
              <a:gd name="adj" fmla="val 64680"/>
            </a:avLst>
          </a:prstGeom>
          <a:solidFill>
            <a:schemeClr val="accent3">
              <a:alpha val="35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平行四边形 38"/>
          <p:cNvSpPr/>
          <p:nvPr userDrawn="1"/>
        </p:nvSpPr>
        <p:spPr>
          <a:xfrm flipH="1">
            <a:off x="2946893" y="2272921"/>
            <a:ext cx="804264" cy="446990"/>
          </a:xfrm>
          <a:prstGeom prst="parallelogram">
            <a:avLst>
              <a:gd name="adj" fmla="val 64680"/>
            </a:avLst>
          </a:prstGeom>
          <a:solidFill>
            <a:schemeClr val="accent3"/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平行四边形 17"/>
          <p:cNvSpPr/>
          <p:nvPr userDrawn="1"/>
        </p:nvSpPr>
        <p:spPr>
          <a:xfrm flipH="1">
            <a:off x="2112134" y="-41134"/>
            <a:ext cx="8242703" cy="2462879"/>
          </a:xfrm>
          <a:prstGeom prst="parallelogram">
            <a:avLst>
              <a:gd name="adj" fmla="val 64680"/>
            </a:avLst>
          </a:prstGeom>
          <a:solidFill>
            <a:schemeClr val="accent3">
              <a:lumMod val="20000"/>
              <a:lumOff val="80000"/>
              <a:alpha val="62000"/>
            </a:schemeClr>
          </a:solidFill>
          <a:ln>
            <a:noFill/>
          </a:ln>
          <a:effectLst>
            <a:outerShdw blurRad="812800" dist="406400" dir="1200000" sx="116000" sy="11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平行四边形 34"/>
          <p:cNvSpPr/>
          <p:nvPr userDrawn="1"/>
        </p:nvSpPr>
        <p:spPr>
          <a:xfrm flipH="1">
            <a:off x="9118695" y="0"/>
            <a:ext cx="5483984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平行四边形 35"/>
          <p:cNvSpPr/>
          <p:nvPr userDrawn="1"/>
        </p:nvSpPr>
        <p:spPr>
          <a:xfrm flipH="1">
            <a:off x="6095922" y="-4248151"/>
            <a:ext cx="8782349" cy="5219699"/>
          </a:xfrm>
          <a:prstGeom prst="parallelogram">
            <a:avLst>
              <a:gd name="adj" fmla="val 63482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任意多边形: 形状 28"/>
          <p:cNvSpPr/>
          <p:nvPr userDrawn="1"/>
        </p:nvSpPr>
        <p:spPr>
          <a:xfrm flipH="1">
            <a:off x="3809213" y="2433401"/>
            <a:ext cx="1590101" cy="1991198"/>
          </a:xfrm>
          <a:custGeom>
            <a:avLst/>
            <a:gdLst>
              <a:gd name="connsiteX0" fmla="*/ 1590101 w 1590101"/>
              <a:gd name="connsiteY0" fmla="*/ 0 h 1991198"/>
              <a:gd name="connsiteX1" fmla="*/ 1287907 w 1590101"/>
              <a:gd name="connsiteY1" fmla="*/ 0 h 1991198"/>
              <a:gd name="connsiteX2" fmla="*/ 0 w 1590101"/>
              <a:gd name="connsiteY2" fmla="*/ 1991198 h 1991198"/>
              <a:gd name="connsiteX3" fmla="*/ 302194 w 1590101"/>
              <a:gd name="connsiteY3" fmla="*/ 1991198 h 199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101" h="1991198">
                <a:moveTo>
                  <a:pt x="1590101" y="0"/>
                </a:moveTo>
                <a:lnTo>
                  <a:pt x="1287907" y="0"/>
                </a:lnTo>
                <a:lnTo>
                  <a:pt x="0" y="1991198"/>
                </a:lnTo>
                <a:lnTo>
                  <a:pt x="302194" y="199119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tle 7"/>
          <p:cNvSpPr>
            <a:spLocks noGrp="1"/>
          </p:cNvSpPr>
          <p:nvPr>
            <p:ph type="title"/>
          </p:nvPr>
        </p:nvSpPr>
        <p:spPr>
          <a:xfrm>
            <a:off x="3704942" y="146732"/>
            <a:ext cx="5138239" cy="1835566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rgbClr val="AA79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"/>
          </p:nvPr>
        </p:nvSpPr>
        <p:spPr>
          <a:xfrm>
            <a:off x="3704942" y="1983669"/>
            <a:ext cx="6759972" cy="4469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rgbClr val="00336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4679599" y="-4289523"/>
            <a:ext cx="23341956" cy="428952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2191999" y="0"/>
            <a:ext cx="6470357" cy="1872170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4679598" y="-1"/>
            <a:ext cx="4679597" cy="18721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0" y="6857999"/>
            <a:ext cx="12191997" cy="118637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17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407" y="256191"/>
            <a:ext cx="2286000" cy="5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5 0.04838 L -2.08333E-7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theme" Target="../theme/theme10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1.xml"/><Relationship Id="rId8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4.xml"/><Relationship Id="rId3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theme" Target="../theme/theme12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theme" Target="../theme/theme13.xml"/><Relationship Id="rId8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heme" Target="../theme/theme3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theme" Target="../theme/theme4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theme" Target="../theme/theme5.xml"/><Relationship Id="rId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39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theme" Target="../theme/theme6.xml"/><Relationship Id="rId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theme" Target="../theme/theme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theme" Target="../theme/theme8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theme" Target="../theme/theme9.xml"/><Relationship Id="rId8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8.xml"/><Relationship Id="rId6" Type="http://schemas.openxmlformats.org/officeDocument/2006/relationships/tags" Target="../tags/tag69.xml"/><Relationship Id="rId5" Type="http://schemas.openxmlformats.org/officeDocument/2006/relationships/image" Target="../media/image8.png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image" Target="../media/image7.png"/><Relationship Id="rId1" Type="http://schemas.openxmlformats.org/officeDocument/2006/relationships/tags" Target="../tags/tag66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image" Target="../media/image13.png"/><Relationship Id="rId6" Type="http://schemas.openxmlformats.org/officeDocument/2006/relationships/tags" Target="../tags/tag184.xml"/><Relationship Id="rId5" Type="http://schemas.openxmlformats.org/officeDocument/2006/relationships/image" Target="../media/image12.png"/><Relationship Id="rId4" Type="http://schemas.openxmlformats.org/officeDocument/2006/relationships/tags" Target="../tags/tag183.xml"/><Relationship Id="rId3" Type="http://schemas.openxmlformats.org/officeDocument/2006/relationships/image" Target="../media/image11.png"/><Relationship Id="rId25" Type="http://schemas.openxmlformats.org/officeDocument/2006/relationships/notesSlide" Target="../notesSlides/notesSlide10.xml"/><Relationship Id="rId24" Type="http://schemas.openxmlformats.org/officeDocument/2006/relationships/slideLayout" Target="../slideLayouts/slideLayout60.xml"/><Relationship Id="rId23" Type="http://schemas.openxmlformats.org/officeDocument/2006/relationships/image" Target="../media/image9.png"/><Relationship Id="rId22" Type="http://schemas.openxmlformats.org/officeDocument/2006/relationships/tags" Target="../tags/tag195.xml"/><Relationship Id="rId21" Type="http://schemas.openxmlformats.org/officeDocument/2006/relationships/tags" Target="../tags/tag194.xml"/><Relationship Id="rId20" Type="http://schemas.openxmlformats.org/officeDocument/2006/relationships/tags" Target="../tags/tag193.xml"/><Relationship Id="rId2" Type="http://schemas.openxmlformats.org/officeDocument/2006/relationships/tags" Target="../tags/tag182.xml"/><Relationship Id="rId19" Type="http://schemas.openxmlformats.org/officeDocument/2006/relationships/image" Target="../media/image17.png"/><Relationship Id="rId18" Type="http://schemas.openxmlformats.org/officeDocument/2006/relationships/tags" Target="../tags/tag192.xml"/><Relationship Id="rId17" Type="http://schemas.openxmlformats.org/officeDocument/2006/relationships/tags" Target="../tags/tag191.xml"/><Relationship Id="rId16" Type="http://schemas.openxmlformats.org/officeDocument/2006/relationships/image" Target="../media/image16.png"/><Relationship Id="rId15" Type="http://schemas.openxmlformats.org/officeDocument/2006/relationships/tags" Target="../tags/tag190.xml"/><Relationship Id="rId14" Type="http://schemas.openxmlformats.org/officeDocument/2006/relationships/tags" Target="../tags/tag189.xml"/><Relationship Id="rId13" Type="http://schemas.openxmlformats.org/officeDocument/2006/relationships/image" Target="../media/image15.png"/><Relationship Id="rId12" Type="http://schemas.openxmlformats.org/officeDocument/2006/relationships/tags" Target="../tags/tag188.xml"/><Relationship Id="rId11" Type="http://schemas.openxmlformats.org/officeDocument/2006/relationships/tags" Target="../tags/tag187.xml"/><Relationship Id="rId10" Type="http://schemas.openxmlformats.org/officeDocument/2006/relationships/image" Target="../media/image14.png"/><Relationship Id="rId1" Type="http://schemas.openxmlformats.org/officeDocument/2006/relationships/tags" Target="../tags/tag18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image" Target="../media/image13.png"/><Relationship Id="rId6" Type="http://schemas.openxmlformats.org/officeDocument/2006/relationships/tags" Target="../tags/tag199.xml"/><Relationship Id="rId5" Type="http://schemas.openxmlformats.org/officeDocument/2006/relationships/image" Target="../media/image12.png"/><Relationship Id="rId4" Type="http://schemas.openxmlformats.org/officeDocument/2006/relationships/tags" Target="../tags/tag198.xml"/><Relationship Id="rId3" Type="http://schemas.openxmlformats.org/officeDocument/2006/relationships/image" Target="../media/image11.png"/><Relationship Id="rId24" Type="http://schemas.openxmlformats.org/officeDocument/2006/relationships/notesSlide" Target="../notesSlides/notesSlide11.xml"/><Relationship Id="rId23" Type="http://schemas.openxmlformats.org/officeDocument/2006/relationships/slideLayout" Target="../slideLayouts/slideLayout92.xml"/><Relationship Id="rId22" Type="http://schemas.openxmlformats.org/officeDocument/2006/relationships/image" Target="../media/image9.png"/><Relationship Id="rId21" Type="http://schemas.openxmlformats.org/officeDocument/2006/relationships/tags" Target="../tags/tag209.xml"/><Relationship Id="rId20" Type="http://schemas.openxmlformats.org/officeDocument/2006/relationships/tags" Target="../tags/tag208.xml"/><Relationship Id="rId2" Type="http://schemas.openxmlformats.org/officeDocument/2006/relationships/tags" Target="../tags/tag197.xml"/><Relationship Id="rId19" Type="http://schemas.openxmlformats.org/officeDocument/2006/relationships/image" Target="../media/image17.png"/><Relationship Id="rId18" Type="http://schemas.openxmlformats.org/officeDocument/2006/relationships/tags" Target="../tags/tag207.xml"/><Relationship Id="rId17" Type="http://schemas.openxmlformats.org/officeDocument/2006/relationships/tags" Target="../tags/tag206.xml"/><Relationship Id="rId16" Type="http://schemas.openxmlformats.org/officeDocument/2006/relationships/image" Target="../media/image16.png"/><Relationship Id="rId15" Type="http://schemas.openxmlformats.org/officeDocument/2006/relationships/tags" Target="../tags/tag205.xml"/><Relationship Id="rId14" Type="http://schemas.openxmlformats.org/officeDocument/2006/relationships/tags" Target="../tags/tag204.xml"/><Relationship Id="rId13" Type="http://schemas.openxmlformats.org/officeDocument/2006/relationships/image" Target="../media/image15.png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image" Target="../media/image14.png"/><Relationship Id="rId1" Type="http://schemas.openxmlformats.org/officeDocument/2006/relationships/tags" Target="../tags/tag196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tags" Target="../tags/tag217.xml"/><Relationship Id="rId7" Type="http://schemas.openxmlformats.org/officeDocument/2006/relationships/tags" Target="../tags/tag216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tags" Target="../tags/tag213.xml"/><Relationship Id="rId34" Type="http://schemas.openxmlformats.org/officeDocument/2006/relationships/notesSlide" Target="../notesSlides/notesSlide12.xml"/><Relationship Id="rId33" Type="http://schemas.openxmlformats.org/officeDocument/2006/relationships/slideLayout" Target="../slideLayouts/slideLayout84.xml"/><Relationship Id="rId32" Type="http://schemas.openxmlformats.org/officeDocument/2006/relationships/image" Target="../media/image9.png"/><Relationship Id="rId31" Type="http://schemas.openxmlformats.org/officeDocument/2006/relationships/tags" Target="../tags/tag231.xml"/><Relationship Id="rId30" Type="http://schemas.openxmlformats.org/officeDocument/2006/relationships/image" Target="../media/image26.png"/><Relationship Id="rId3" Type="http://schemas.openxmlformats.org/officeDocument/2006/relationships/tags" Target="../tags/tag212.xml"/><Relationship Id="rId29" Type="http://schemas.openxmlformats.org/officeDocument/2006/relationships/tags" Target="../tags/tag230.xml"/><Relationship Id="rId28" Type="http://schemas.openxmlformats.org/officeDocument/2006/relationships/image" Target="../media/image25.png"/><Relationship Id="rId27" Type="http://schemas.openxmlformats.org/officeDocument/2006/relationships/tags" Target="../tags/tag229.xml"/><Relationship Id="rId26" Type="http://schemas.openxmlformats.org/officeDocument/2006/relationships/image" Target="../media/image24.png"/><Relationship Id="rId25" Type="http://schemas.openxmlformats.org/officeDocument/2006/relationships/tags" Target="../tags/tag228.xml"/><Relationship Id="rId24" Type="http://schemas.openxmlformats.org/officeDocument/2006/relationships/tags" Target="../tags/tag227.xml"/><Relationship Id="rId23" Type="http://schemas.openxmlformats.org/officeDocument/2006/relationships/tags" Target="../tags/tag226.xml"/><Relationship Id="rId22" Type="http://schemas.openxmlformats.org/officeDocument/2006/relationships/image" Target="../media/image23.png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openxmlformats.org/officeDocument/2006/relationships/tags" Target="../tags/tag211.xml"/><Relationship Id="rId19" Type="http://schemas.openxmlformats.org/officeDocument/2006/relationships/image" Target="../media/image22.png"/><Relationship Id="rId18" Type="http://schemas.openxmlformats.org/officeDocument/2006/relationships/tags" Target="../tags/tag223.xml"/><Relationship Id="rId17" Type="http://schemas.openxmlformats.org/officeDocument/2006/relationships/image" Target="../media/image21.png"/><Relationship Id="rId16" Type="http://schemas.openxmlformats.org/officeDocument/2006/relationships/tags" Target="../tags/tag222.xml"/><Relationship Id="rId15" Type="http://schemas.openxmlformats.org/officeDocument/2006/relationships/image" Target="../media/image20.png"/><Relationship Id="rId14" Type="http://schemas.openxmlformats.org/officeDocument/2006/relationships/tags" Target="../tags/tag221.xml"/><Relationship Id="rId13" Type="http://schemas.openxmlformats.org/officeDocument/2006/relationships/image" Target="../media/image19.png"/><Relationship Id="rId12" Type="http://schemas.openxmlformats.org/officeDocument/2006/relationships/tags" Target="../tags/tag220.xml"/><Relationship Id="rId11" Type="http://schemas.openxmlformats.org/officeDocument/2006/relationships/image" Target="../media/image18.png"/><Relationship Id="rId10" Type="http://schemas.openxmlformats.org/officeDocument/2006/relationships/tags" Target="../tags/tag219.xml"/><Relationship Id="rId1" Type="http://schemas.openxmlformats.org/officeDocument/2006/relationships/tags" Target="../tags/tag21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image" Target="../media/image30.png"/><Relationship Id="rId7" Type="http://schemas.openxmlformats.org/officeDocument/2006/relationships/tags" Target="../tags/tag235.xml"/><Relationship Id="rId6" Type="http://schemas.openxmlformats.org/officeDocument/2006/relationships/image" Target="../media/image29.png"/><Relationship Id="rId5" Type="http://schemas.openxmlformats.org/officeDocument/2006/relationships/tags" Target="../tags/tag234.xml"/><Relationship Id="rId4" Type="http://schemas.openxmlformats.org/officeDocument/2006/relationships/image" Target="../media/image28.png"/><Relationship Id="rId35" Type="http://schemas.openxmlformats.org/officeDocument/2006/relationships/notesSlide" Target="../notesSlides/notesSlide13.xml"/><Relationship Id="rId34" Type="http://schemas.openxmlformats.org/officeDocument/2006/relationships/slideLayout" Target="../slideLayouts/slideLayout100.xml"/><Relationship Id="rId33" Type="http://schemas.openxmlformats.org/officeDocument/2006/relationships/image" Target="../media/image9.png"/><Relationship Id="rId32" Type="http://schemas.openxmlformats.org/officeDocument/2006/relationships/tags" Target="../tags/tag248.xml"/><Relationship Id="rId31" Type="http://schemas.openxmlformats.org/officeDocument/2006/relationships/tags" Target="../tags/tag247.xml"/><Relationship Id="rId30" Type="http://schemas.openxmlformats.org/officeDocument/2006/relationships/image" Target="../media/image41.png"/><Relationship Id="rId3" Type="http://schemas.openxmlformats.org/officeDocument/2006/relationships/tags" Target="../tags/tag233.xml"/><Relationship Id="rId29" Type="http://schemas.openxmlformats.org/officeDocument/2006/relationships/tags" Target="../tags/tag246.xml"/><Relationship Id="rId28" Type="http://schemas.openxmlformats.org/officeDocument/2006/relationships/image" Target="../media/image40.png"/><Relationship Id="rId27" Type="http://schemas.openxmlformats.org/officeDocument/2006/relationships/tags" Target="../tags/tag245.xml"/><Relationship Id="rId26" Type="http://schemas.openxmlformats.org/officeDocument/2006/relationships/image" Target="../media/image39.png"/><Relationship Id="rId25" Type="http://schemas.openxmlformats.org/officeDocument/2006/relationships/tags" Target="../tags/tag244.xml"/><Relationship Id="rId24" Type="http://schemas.openxmlformats.org/officeDocument/2006/relationships/image" Target="../media/image38.png"/><Relationship Id="rId23" Type="http://schemas.openxmlformats.org/officeDocument/2006/relationships/tags" Target="../tags/tag243.xml"/><Relationship Id="rId22" Type="http://schemas.openxmlformats.org/officeDocument/2006/relationships/image" Target="../media/image37.png"/><Relationship Id="rId21" Type="http://schemas.openxmlformats.org/officeDocument/2006/relationships/tags" Target="../tags/tag242.xml"/><Relationship Id="rId20" Type="http://schemas.openxmlformats.org/officeDocument/2006/relationships/image" Target="../media/image36.png"/><Relationship Id="rId2" Type="http://schemas.openxmlformats.org/officeDocument/2006/relationships/image" Target="../media/image27.png"/><Relationship Id="rId19" Type="http://schemas.openxmlformats.org/officeDocument/2006/relationships/tags" Target="../tags/tag241.xml"/><Relationship Id="rId18" Type="http://schemas.openxmlformats.org/officeDocument/2006/relationships/image" Target="../media/image35.png"/><Relationship Id="rId17" Type="http://schemas.openxmlformats.org/officeDocument/2006/relationships/tags" Target="../tags/tag240.xml"/><Relationship Id="rId16" Type="http://schemas.openxmlformats.org/officeDocument/2006/relationships/image" Target="../media/image34.png"/><Relationship Id="rId15" Type="http://schemas.openxmlformats.org/officeDocument/2006/relationships/tags" Target="../tags/tag239.xml"/><Relationship Id="rId14" Type="http://schemas.openxmlformats.org/officeDocument/2006/relationships/image" Target="../media/image33.png"/><Relationship Id="rId13" Type="http://schemas.openxmlformats.org/officeDocument/2006/relationships/tags" Target="../tags/tag238.xml"/><Relationship Id="rId12" Type="http://schemas.openxmlformats.org/officeDocument/2006/relationships/image" Target="../media/image32.png"/><Relationship Id="rId11" Type="http://schemas.openxmlformats.org/officeDocument/2006/relationships/tags" Target="../tags/tag237.xml"/><Relationship Id="rId10" Type="http://schemas.openxmlformats.org/officeDocument/2006/relationships/image" Target="../media/image31.png"/><Relationship Id="rId1" Type="http://schemas.openxmlformats.org/officeDocument/2006/relationships/tags" Target="../tags/tag23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55.xml"/><Relationship Id="rId8" Type="http://schemas.openxmlformats.org/officeDocument/2006/relationships/tags" Target="../tags/tag254.xml"/><Relationship Id="rId7" Type="http://schemas.openxmlformats.org/officeDocument/2006/relationships/tags" Target="../tags/tag253.xml"/><Relationship Id="rId6" Type="http://schemas.openxmlformats.org/officeDocument/2006/relationships/image" Target="../media/image43.png"/><Relationship Id="rId5" Type="http://schemas.openxmlformats.org/officeDocument/2006/relationships/tags" Target="../tags/tag252.xml"/><Relationship Id="rId4" Type="http://schemas.openxmlformats.org/officeDocument/2006/relationships/image" Target="../media/image42.png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9" Type="http://schemas.openxmlformats.org/officeDocument/2006/relationships/notesSlide" Target="../notesSlides/notesSlide14.xml"/><Relationship Id="rId18" Type="http://schemas.openxmlformats.org/officeDocument/2006/relationships/slideLayout" Target="../slideLayouts/slideLayout68.xml"/><Relationship Id="rId17" Type="http://schemas.openxmlformats.org/officeDocument/2006/relationships/image" Target="../media/image9.png"/><Relationship Id="rId16" Type="http://schemas.openxmlformats.org/officeDocument/2006/relationships/tags" Target="../tags/tag262.xml"/><Relationship Id="rId15" Type="http://schemas.openxmlformats.org/officeDocument/2006/relationships/tags" Target="../tags/tag261.xml"/><Relationship Id="rId14" Type="http://schemas.openxmlformats.org/officeDocument/2006/relationships/tags" Target="../tags/tag260.xml"/><Relationship Id="rId13" Type="http://schemas.openxmlformats.org/officeDocument/2006/relationships/tags" Target="../tags/tag259.xml"/><Relationship Id="rId12" Type="http://schemas.openxmlformats.org/officeDocument/2006/relationships/tags" Target="../tags/tag258.xml"/><Relationship Id="rId11" Type="http://schemas.openxmlformats.org/officeDocument/2006/relationships/tags" Target="../tags/tag257.xml"/><Relationship Id="rId10" Type="http://schemas.openxmlformats.org/officeDocument/2006/relationships/tags" Target="../tags/tag256.xml"/><Relationship Id="rId1" Type="http://schemas.openxmlformats.org/officeDocument/2006/relationships/tags" Target="../tags/tag24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71.xml"/><Relationship Id="rId8" Type="http://schemas.openxmlformats.org/officeDocument/2006/relationships/tags" Target="../tags/tag270.xml"/><Relationship Id="rId7" Type="http://schemas.openxmlformats.org/officeDocument/2006/relationships/tags" Target="../tags/tag269.xml"/><Relationship Id="rId6" Type="http://schemas.openxmlformats.org/officeDocument/2006/relationships/tags" Target="../tags/tag268.xml"/><Relationship Id="rId5" Type="http://schemas.openxmlformats.org/officeDocument/2006/relationships/tags" Target="../tags/tag267.xml"/><Relationship Id="rId4" Type="http://schemas.openxmlformats.org/officeDocument/2006/relationships/tags" Target="../tags/tag266.xml"/><Relationship Id="rId3" Type="http://schemas.openxmlformats.org/officeDocument/2006/relationships/tags" Target="../tags/tag265.xml"/><Relationship Id="rId2" Type="http://schemas.openxmlformats.org/officeDocument/2006/relationships/tags" Target="../tags/tag264.xml"/><Relationship Id="rId19" Type="http://schemas.openxmlformats.org/officeDocument/2006/relationships/notesSlide" Target="../notesSlides/notesSlide15.xml"/><Relationship Id="rId18" Type="http://schemas.openxmlformats.org/officeDocument/2006/relationships/slideLayout" Target="../slideLayouts/slideLayout76.xml"/><Relationship Id="rId17" Type="http://schemas.openxmlformats.org/officeDocument/2006/relationships/image" Target="../media/image9.png"/><Relationship Id="rId16" Type="http://schemas.openxmlformats.org/officeDocument/2006/relationships/tags" Target="../tags/tag278.xml"/><Relationship Id="rId15" Type="http://schemas.openxmlformats.org/officeDocument/2006/relationships/tags" Target="../tags/tag277.xml"/><Relationship Id="rId14" Type="http://schemas.openxmlformats.org/officeDocument/2006/relationships/tags" Target="../tags/tag276.xml"/><Relationship Id="rId13" Type="http://schemas.openxmlformats.org/officeDocument/2006/relationships/tags" Target="../tags/tag275.xml"/><Relationship Id="rId12" Type="http://schemas.openxmlformats.org/officeDocument/2006/relationships/tags" Target="../tags/tag274.xml"/><Relationship Id="rId11" Type="http://schemas.openxmlformats.org/officeDocument/2006/relationships/tags" Target="../tags/tag273.xml"/><Relationship Id="rId10" Type="http://schemas.openxmlformats.org/officeDocument/2006/relationships/tags" Target="../tags/tag272.xml"/><Relationship Id="rId1" Type="http://schemas.openxmlformats.org/officeDocument/2006/relationships/tags" Target="../tags/tag26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286.xml"/><Relationship Id="rId7" Type="http://schemas.openxmlformats.org/officeDocument/2006/relationships/tags" Target="../tags/tag285.xml"/><Relationship Id="rId6" Type="http://schemas.openxmlformats.org/officeDocument/2006/relationships/tags" Target="../tags/tag284.xml"/><Relationship Id="rId5" Type="http://schemas.openxmlformats.org/officeDocument/2006/relationships/tags" Target="../tags/tag283.xml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2" Type="http://schemas.openxmlformats.org/officeDocument/2006/relationships/notesSlide" Target="../notesSlides/notesSlide16.xml"/><Relationship Id="rId11" Type="http://schemas.openxmlformats.org/officeDocument/2006/relationships/slideLayout" Target="../slideLayouts/slideLayout76.xml"/><Relationship Id="rId10" Type="http://schemas.openxmlformats.org/officeDocument/2006/relationships/tags" Target="../tags/tag287.xml"/><Relationship Id="rId1" Type="http://schemas.openxmlformats.org/officeDocument/2006/relationships/tags" Target="../tags/tag279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95.xml"/><Relationship Id="rId8" Type="http://schemas.openxmlformats.org/officeDocument/2006/relationships/tags" Target="../tags/tag294.xml"/><Relationship Id="rId7" Type="http://schemas.openxmlformats.org/officeDocument/2006/relationships/tags" Target="../tags/tag293.xml"/><Relationship Id="rId6" Type="http://schemas.openxmlformats.org/officeDocument/2006/relationships/tags" Target="../tags/tag292.xml"/><Relationship Id="rId5" Type="http://schemas.openxmlformats.org/officeDocument/2006/relationships/tags" Target="../tags/tag291.xml"/><Relationship Id="rId45" Type="http://schemas.openxmlformats.org/officeDocument/2006/relationships/notesSlide" Target="../notesSlides/notesSlide17.xml"/><Relationship Id="rId44" Type="http://schemas.openxmlformats.org/officeDocument/2006/relationships/slideLayout" Target="../slideLayouts/slideLayout76.xml"/><Relationship Id="rId43" Type="http://schemas.openxmlformats.org/officeDocument/2006/relationships/image" Target="../media/image9.png"/><Relationship Id="rId42" Type="http://schemas.openxmlformats.org/officeDocument/2006/relationships/tags" Target="../tags/tag328.xml"/><Relationship Id="rId41" Type="http://schemas.openxmlformats.org/officeDocument/2006/relationships/tags" Target="../tags/tag327.xml"/><Relationship Id="rId40" Type="http://schemas.openxmlformats.org/officeDocument/2006/relationships/tags" Target="../tags/tag326.xml"/><Relationship Id="rId4" Type="http://schemas.openxmlformats.org/officeDocument/2006/relationships/tags" Target="../tags/tag290.xml"/><Relationship Id="rId39" Type="http://schemas.openxmlformats.org/officeDocument/2006/relationships/tags" Target="../tags/tag325.xml"/><Relationship Id="rId38" Type="http://schemas.openxmlformats.org/officeDocument/2006/relationships/tags" Target="../tags/tag324.xml"/><Relationship Id="rId37" Type="http://schemas.openxmlformats.org/officeDocument/2006/relationships/tags" Target="../tags/tag323.xml"/><Relationship Id="rId36" Type="http://schemas.openxmlformats.org/officeDocument/2006/relationships/tags" Target="../tags/tag322.xml"/><Relationship Id="rId35" Type="http://schemas.openxmlformats.org/officeDocument/2006/relationships/tags" Target="../tags/tag321.xml"/><Relationship Id="rId34" Type="http://schemas.openxmlformats.org/officeDocument/2006/relationships/tags" Target="../tags/tag320.xml"/><Relationship Id="rId33" Type="http://schemas.openxmlformats.org/officeDocument/2006/relationships/tags" Target="../tags/tag319.xml"/><Relationship Id="rId32" Type="http://schemas.openxmlformats.org/officeDocument/2006/relationships/tags" Target="../tags/tag318.xml"/><Relationship Id="rId31" Type="http://schemas.openxmlformats.org/officeDocument/2006/relationships/tags" Target="../tags/tag317.xml"/><Relationship Id="rId30" Type="http://schemas.openxmlformats.org/officeDocument/2006/relationships/tags" Target="../tags/tag316.xml"/><Relationship Id="rId3" Type="http://schemas.openxmlformats.org/officeDocument/2006/relationships/image" Target="../media/image44.png"/><Relationship Id="rId29" Type="http://schemas.openxmlformats.org/officeDocument/2006/relationships/tags" Target="../tags/tag315.xml"/><Relationship Id="rId28" Type="http://schemas.openxmlformats.org/officeDocument/2006/relationships/tags" Target="../tags/tag314.xml"/><Relationship Id="rId27" Type="http://schemas.openxmlformats.org/officeDocument/2006/relationships/tags" Target="../tags/tag313.xml"/><Relationship Id="rId26" Type="http://schemas.openxmlformats.org/officeDocument/2006/relationships/tags" Target="../tags/tag312.xml"/><Relationship Id="rId25" Type="http://schemas.openxmlformats.org/officeDocument/2006/relationships/tags" Target="../tags/tag311.xml"/><Relationship Id="rId24" Type="http://schemas.openxmlformats.org/officeDocument/2006/relationships/tags" Target="../tags/tag310.xml"/><Relationship Id="rId23" Type="http://schemas.openxmlformats.org/officeDocument/2006/relationships/tags" Target="../tags/tag309.xml"/><Relationship Id="rId22" Type="http://schemas.openxmlformats.org/officeDocument/2006/relationships/tags" Target="../tags/tag308.xml"/><Relationship Id="rId21" Type="http://schemas.openxmlformats.org/officeDocument/2006/relationships/tags" Target="../tags/tag307.xml"/><Relationship Id="rId20" Type="http://schemas.openxmlformats.org/officeDocument/2006/relationships/tags" Target="../tags/tag306.xml"/><Relationship Id="rId2" Type="http://schemas.openxmlformats.org/officeDocument/2006/relationships/tags" Target="../tags/tag289.xml"/><Relationship Id="rId19" Type="http://schemas.openxmlformats.org/officeDocument/2006/relationships/tags" Target="../tags/tag305.xml"/><Relationship Id="rId18" Type="http://schemas.openxmlformats.org/officeDocument/2006/relationships/tags" Target="../tags/tag304.xml"/><Relationship Id="rId17" Type="http://schemas.openxmlformats.org/officeDocument/2006/relationships/tags" Target="../tags/tag303.xml"/><Relationship Id="rId16" Type="http://schemas.openxmlformats.org/officeDocument/2006/relationships/tags" Target="../tags/tag302.xml"/><Relationship Id="rId15" Type="http://schemas.openxmlformats.org/officeDocument/2006/relationships/tags" Target="../tags/tag301.xml"/><Relationship Id="rId14" Type="http://schemas.openxmlformats.org/officeDocument/2006/relationships/tags" Target="../tags/tag300.xml"/><Relationship Id="rId13" Type="http://schemas.openxmlformats.org/officeDocument/2006/relationships/tags" Target="../tags/tag299.xml"/><Relationship Id="rId12" Type="http://schemas.openxmlformats.org/officeDocument/2006/relationships/tags" Target="../tags/tag298.xml"/><Relationship Id="rId11" Type="http://schemas.openxmlformats.org/officeDocument/2006/relationships/tags" Target="../tags/tag297.xml"/><Relationship Id="rId10" Type="http://schemas.openxmlformats.org/officeDocument/2006/relationships/tags" Target="../tags/tag296.xml"/><Relationship Id="rId1" Type="http://schemas.openxmlformats.org/officeDocument/2006/relationships/tags" Target="../tags/tag28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37.xml"/><Relationship Id="rId8" Type="http://schemas.openxmlformats.org/officeDocument/2006/relationships/tags" Target="../tags/tag336.xml"/><Relationship Id="rId7" Type="http://schemas.openxmlformats.org/officeDocument/2006/relationships/tags" Target="../tags/tag335.xml"/><Relationship Id="rId6" Type="http://schemas.openxmlformats.org/officeDocument/2006/relationships/tags" Target="../tags/tag334.xml"/><Relationship Id="rId5" Type="http://schemas.openxmlformats.org/officeDocument/2006/relationships/tags" Target="../tags/tag333.xml"/><Relationship Id="rId47" Type="http://schemas.openxmlformats.org/officeDocument/2006/relationships/notesSlide" Target="../notesSlides/notesSlide18.xml"/><Relationship Id="rId46" Type="http://schemas.openxmlformats.org/officeDocument/2006/relationships/slideLayout" Target="../slideLayouts/slideLayout76.xml"/><Relationship Id="rId45" Type="http://schemas.openxmlformats.org/officeDocument/2006/relationships/image" Target="../media/image9.png"/><Relationship Id="rId44" Type="http://schemas.openxmlformats.org/officeDocument/2006/relationships/tags" Target="../tags/tag371.xml"/><Relationship Id="rId43" Type="http://schemas.openxmlformats.org/officeDocument/2006/relationships/tags" Target="../tags/tag370.xml"/><Relationship Id="rId42" Type="http://schemas.openxmlformats.org/officeDocument/2006/relationships/tags" Target="../tags/tag369.xml"/><Relationship Id="rId41" Type="http://schemas.openxmlformats.org/officeDocument/2006/relationships/tags" Target="../tags/tag368.xml"/><Relationship Id="rId40" Type="http://schemas.openxmlformats.org/officeDocument/2006/relationships/tags" Target="../tags/tag367.xml"/><Relationship Id="rId4" Type="http://schemas.openxmlformats.org/officeDocument/2006/relationships/tags" Target="../tags/tag332.xml"/><Relationship Id="rId39" Type="http://schemas.openxmlformats.org/officeDocument/2006/relationships/tags" Target="../tags/tag366.xml"/><Relationship Id="rId38" Type="http://schemas.openxmlformats.org/officeDocument/2006/relationships/tags" Target="../tags/tag365.xml"/><Relationship Id="rId37" Type="http://schemas.openxmlformats.org/officeDocument/2006/relationships/tags" Target="../tags/tag364.xml"/><Relationship Id="rId36" Type="http://schemas.openxmlformats.org/officeDocument/2006/relationships/tags" Target="../tags/tag363.xml"/><Relationship Id="rId35" Type="http://schemas.openxmlformats.org/officeDocument/2006/relationships/tags" Target="../tags/tag362.xml"/><Relationship Id="rId34" Type="http://schemas.openxmlformats.org/officeDocument/2006/relationships/tags" Target="../tags/tag361.xml"/><Relationship Id="rId33" Type="http://schemas.openxmlformats.org/officeDocument/2006/relationships/tags" Target="../tags/tag360.xml"/><Relationship Id="rId32" Type="http://schemas.openxmlformats.org/officeDocument/2006/relationships/tags" Target="../tags/tag359.xml"/><Relationship Id="rId31" Type="http://schemas.openxmlformats.org/officeDocument/2006/relationships/tags" Target="../tags/tag358.xml"/><Relationship Id="rId30" Type="http://schemas.openxmlformats.org/officeDocument/2006/relationships/tags" Target="../tags/tag357.xml"/><Relationship Id="rId3" Type="http://schemas.openxmlformats.org/officeDocument/2006/relationships/tags" Target="../tags/tag331.xml"/><Relationship Id="rId29" Type="http://schemas.openxmlformats.org/officeDocument/2006/relationships/tags" Target="../tags/tag356.xml"/><Relationship Id="rId28" Type="http://schemas.openxmlformats.org/officeDocument/2006/relationships/tags" Target="../tags/tag355.xml"/><Relationship Id="rId27" Type="http://schemas.openxmlformats.org/officeDocument/2006/relationships/tags" Target="../tags/tag354.xml"/><Relationship Id="rId26" Type="http://schemas.openxmlformats.org/officeDocument/2006/relationships/tags" Target="../tags/tag353.xml"/><Relationship Id="rId25" Type="http://schemas.openxmlformats.org/officeDocument/2006/relationships/tags" Target="../tags/tag352.xml"/><Relationship Id="rId24" Type="http://schemas.openxmlformats.org/officeDocument/2006/relationships/tags" Target="../tags/tag351.xml"/><Relationship Id="rId23" Type="http://schemas.openxmlformats.org/officeDocument/2006/relationships/tags" Target="../tags/tag350.xml"/><Relationship Id="rId22" Type="http://schemas.openxmlformats.org/officeDocument/2006/relationships/tags" Target="../tags/tag349.xml"/><Relationship Id="rId21" Type="http://schemas.openxmlformats.org/officeDocument/2006/relationships/tags" Target="../tags/tag348.xml"/><Relationship Id="rId20" Type="http://schemas.openxmlformats.org/officeDocument/2006/relationships/tags" Target="../tags/tag347.xml"/><Relationship Id="rId2" Type="http://schemas.openxmlformats.org/officeDocument/2006/relationships/tags" Target="../tags/tag330.xml"/><Relationship Id="rId19" Type="http://schemas.openxmlformats.org/officeDocument/2006/relationships/tags" Target="../tags/tag346.xml"/><Relationship Id="rId18" Type="http://schemas.openxmlformats.org/officeDocument/2006/relationships/tags" Target="../tags/tag345.xml"/><Relationship Id="rId17" Type="http://schemas.openxmlformats.org/officeDocument/2006/relationships/tags" Target="../tags/tag344.xml"/><Relationship Id="rId16" Type="http://schemas.openxmlformats.org/officeDocument/2006/relationships/tags" Target="../tags/tag343.xml"/><Relationship Id="rId15" Type="http://schemas.openxmlformats.org/officeDocument/2006/relationships/tags" Target="../tags/tag342.xml"/><Relationship Id="rId14" Type="http://schemas.openxmlformats.org/officeDocument/2006/relationships/tags" Target="../tags/tag341.xml"/><Relationship Id="rId13" Type="http://schemas.openxmlformats.org/officeDocument/2006/relationships/tags" Target="../tags/tag340.xml"/><Relationship Id="rId12" Type="http://schemas.openxmlformats.org/officeDocument/2006/relationships/image" Target="../media/image44.png"/><Relationship Id="rId11" Type="http://schemas.openxmlformats.org/officeDocument/2006/relationships/tags" Target="../tags/tag339.xml"/><Relationship Id="rId10" Type="http://schemas.openxmlformats.org/officeDocument/2006/relationships/tags" Target="../tags/tag338.xml"/><Relationship Id="rId1" Type="http://schemas.openxmlformats.org/officeDocument/2006/relationships/tags" Target="../tags/tag329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380.xml"/><Relationship Id="rId8" Type="http://schemas.openxmlformats.org/officeDocument/2006/relationships/tags" Target="../tags/tag379.xml"/><Relationship Id="rId7" Type="http://schemas.openxmlformats.org/officeDocument/2006/relationships/tags" Target="../tags/tag378.xml"/><Relationship Id="rId6" Type="http://schemas.openxmlformats.org/officeDocument/2006/relationships/tags" Target="../tags/tag377.xml"/><Relationship Id="rId5" Type="http://schemas.openxmlformats.org/officeDocument/2006/relationships/tags" Target="../tags/tag376.xml"/><Relationship Id="rId4" Type="http://schemas.openxmlformats.org/officeDocument/2006/relationships/tags" Target="../tags/tag375.xml"/><Relationship Id="rId3" Type="http://schemas.openxmlformats.org/officeDocument/2006/relationships/tags" Target="../tags/tag374.xml"/><Relationship Id="rId2" Type="http://schemas.openxmlformats.org/officeDocument/2006/relationships/tags" Target="../tags/tag373.xml"/><Relationship Id="rId14" Type="http://schemas.openxmlformats.org/officeDocument/2006/relationships/notesSlide" Target="../notesSlides/notesSlide19.xml"/><Relationship Id="rId13" Type="http://schemas.openxmlformats.org/officeDocument/2006/relationships/slideLayout" Target="../slideLayouts/slideLayout76.xml"/><Relationship Id="rId12" Type="http://schemas.openxmlformats.org/officeDocument/2006/relationships/image" Target="../media/image9.png"/><Relationship Id="rId11" Type="http://schemas.openxmlformats.org/officeDocument/2006/relationships/tags" Target="../tags/tag382.xml"/><Relationship Id="rId10" Type="http://schemas.openxmlformats.org/officeDocument/2006/relationships/tags" Target="../tags/tag381.xml"/><Relationship Id="rId1" Type="http://schemas.openxmlformats.org/officeDocument/2006/relationships/tags" Target="../tags/tag37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4" Type="http://schemas.openxmlformats.org/officeDocument/2006/relationships/notesSlide" Target="../notesSlides/notesSlide20.xml"/><Relationship Id="rId13" Type="http://schemas.openxmlformats.org/officeDocument/2006/relationships/slideLayout" Target="../slideLayouts/slideLayout76.xml"/><Relationship Id="rId12" Type="http://schemas.openxmlformats.org/officeDocument/2006/relationships/image" Target="../media/image9.png"/><Relationship Id="rId11" Type="http://schemas.openxmlformats.org/officeDocument/2006/relationships/tags" Target="../tags/tag393.xml"/><Relationship Id="rId10" Type="http://schemas.openxmlformats.org/officeDocument/2006/relationships/tags" Target="../tags/tag392.xml"/><Relationship Id="rId1" Type="http://schemas.openxmlformats.org/officeDocument/2006/relationships/tags" Target="../tags/tag383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401.xml"/><Relationship Id="rId8" Type="http://schemas.openxmlformats.org/officeDocument/2006/relationships/image" Target="../media/image45.png"/><Relationship Id="rId7" Type="http://schemas.openxmlformats.org/officeDocument/2006/relationships/tags" Target="../tags/tag400.xml"/><Relationship Id="rId6" Type="http://schemas.openxmlformats.org/officeDocument/2006/relationships/tags" Target="../tags/tag399.xml"/><Relationship Id="rId5" Type="http://schemas.openxmlformats.org/officeDocument/2006/relationships/tags" Target="../tags/tag398.xml"/><Relationship Id="rId4" Type="http://schemas.openxmlformats.org/officeDocument/2006/relationships/tags" Target="../tags/tag397.xml"/><Relationship Id="rId39" Type="http://schemas.openxmlformats.org/officeDocument/2006/relationships/notesSlide" Target="../notesSlides/notesSlide21.xml"/><Relationship Id="rId38" Type="http://schemas.openxmlformats.org/officeDocument/2006/relationships/slideLayout" Target="../slideLayouts/slideLayout76.xml"/><Relationship Id="rId37" Type="http://schemas.openxmlformats.org/officeDocument/2006/relationships/image" Target="../media/image9.png"/><Relationship Id="rId36" Type="http://schemas.openxmlformats.org/officeDocument/2006/relationships/tags" Target="../tags/tag424.xml"/><Relationship Id="rId35" Type="http://schemas.openxmlformats.org/officeDocument/2006/relationships/tags" Target="../tags/tag423.xml"/><Relationship Id="rId34" Type="http://schemas.openxmlformats.org/officeDocument/2006/relationships/tags" Target="../tags/tag422.xml"/><Relationship Id="rId33" Type="http://schemas.openxmlformats.org/officeDocument/2006/relationships/tags" Target="../tags/tag421.xml"/><Relationship Id="rId32" Type="http://schemas.openxmlformats.org/officeDocument/2006/relationships/tags" Target="../tags/tag420.xml"/><Relationship Id="rId31" Type="http://schemas.openxmlformats.org/officeDocument/2006/relationships/tags" Target="../tags/tag419.xml"/><Relationship Id="rId30" Type="http://schemas.openxmlformats.org/officeDocument/2006/relationships/tags" Target="../tags/tag418.xml"/><Relationship Id="rId3" Type="http://schemas.openxmlformats.org/officeDocument/2006/relationships/tags" Target="../tags/tag396.xml"/><Relationship Id="rId29" Type="http://schemas.openxmlformats.org/officeDocument/2006/relationships/tags" Target="../tags/tag417.xml"/><Relationship Id="rId28" Type="http://schemas.openxmlformats.org/officeDocument/2006/relationships/tags" Target="../tags/tag416.xml"/><Relationship Id="rId27" Type="http://schemas.openxmlformats.org/officeDocument/2006/relationships/tags" Target="../tags/tag415.xml"/><Relationship Id="rId26" Type="http://schemas.openxmlformats.org/officeDocument/2006/relationships/tags" Target="../tags/tag414.xml"/><Relationship Id="rId25" Type="http://schemas.openxmlformats.org/officeDocument/2006/relationships/tags" Target="../tags/tag413.xml"/><Relationship Id="rId24" Type="http://schemas.openxmlformats.org/officeDocument/2006/relationships/tags" Target="../tags/tag412.xml"/><Relationship Id="rId23" Type="http://schemas.openxmlformats.org/officeDocument/2006/relationships/image" Target="../media/image49.png"/><Relationship Id="rId22" Type="http://schemas.openxmlformats.org/officeDocument/2006/relationships/tags" Target="../tags/tag411.xml"/><Relationship Id="rId21" Type="http://schemas.openxmlformats.org/officeDocument/2006/relationships/image" Target="../media/image48.png"/><Relationship Id="rId20" Type="http://schemas.openxmlformats.org/officeDocument/2006/relationships/tags" Target="../tags/tag410.xml"/><Relationship Id="rId2" Type="http://schemas.openxmlformats.org/officeDocument/2006/relationships/tags" Target="../tags/tag395.xml"/><Relationship Id="rId19" Type="http://schemas.openxmlformats.org/officeDocument/2006/relationships/tags" Target="../tags/tag409.xml"/><Relationship Id="rId18" Type="http://schemas.openxmlformats.org/officeDocument/2006/relationships/tags" Target="../tags/tag408.xml"/><Relationship Id="rId17" Type="http://schemas.openxmlformats.org/officeDocument/2006/relationships/tags" Target="../tags/tag407.xml"/><Relationship Id="rId16" Type="http://schemas.openxmlformats.org/officeDocument/2006/relationships/tags" Target="../tags/tag406.xml"/><Relationship Id="rId15" Type="http://schemas.openxmlformats.org/officeDocument/2006/relationships/tags" Target="../tags/tag405.xml"/><Relationship Id="rId14" Type="http://schemas.openxmlformats.org/officeDocument/2006/relationships/tags" Target="../tags/tag404.xml"/><Relationship Id="rId13" Type="http://schemas.openxmlformats.org/officeDocument/2006/relationships/tags" Target="../tags/tag403.xml"/><Relationship Id="rId12" Type="http://schemas.openxmlformats.org/officeDocument/2006/relationships/image" Target="../media/image47.png"/><Relationship Id="rId11" Type="http://schemas.openxmlformats.org/officeDocument/2006/relationships/tags" Target="../tags/tag402.xml"/><Relationship Id="rId10" Type="http://schemas.openxmlformats.org/officeDocument/2006/relationships/image" Target="../media/image46.png"/><Relationship Id="rId1" Type="http://schemas.openxmlformats.org/officeDocument/2006/relationships/tags" Target="../tags/tag394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430.xml"/><Relationship Id="rId7" Type="http://schemas.openxmlformats.org/officeDocument/2006/relationships/image" Target="../media/image51.jpeg"/><Relationship Id="rId6" Type="http://schemas.openxmlformats.org/officeDocument/2006/relationships/tags" Target="../tags/tag429.xml"/><Relationship Id="rId5" Type="http://schemas.openxmlformats.org/officeDocument/2006/relationships/image" Target="../media/image50.png"/><Relationship Id="rId4" Type="http://schemas.openxmlformats.org/officeDocument/2006/relationships/tags" Target="../tags/tag428.xml"/><Relationship Id="rId3" Type="http://schemas.openxmlformats.org/officeDocument/2006/relationships/tags" Target="../tags/tag427.xml"/><Relationship Id="rId2" Type="http://schemas.openxmlformats.org/officeDocument/2006/relationships/tags" Target="../tags/tag426.xml"/><Relationship Id="rId11" Type="http://schemas.openxmlformats.org/officeDocument/2006/relationships/notesSlide" Target="../notesSlides/notesSlide22.xml"/><Relationship Id="rId10" Type="http://schemas.openxmlformats.org/officeDocument/2006/relationships/slideLayout" Target="../slideLayouts/slideLayout76.xml"/><Relationship Id="rId1" Type="http://schemas.openxmlformats.org/officeDocument/2006/relationships/tags" Target="../tags/tag4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9.xml"/><Relationship Id="rId2" Type="http://schemas.openxmlformats.org/officeDocument/2006/relationships/image" Target="../media/image9.png"/><Relationship Id="rId1" Type="http://schemas.openxmlformats.org/officeDocument/2006/relationships/tags" Target="../tags/tag431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440.xml"/><Relationship Id="rId8" Type="http://schemas.openxmlformats.org/officeDocument/2006/relationships/tags" Target="../tags/tag439.xml"/><Relationship Id="rId7" Type="http://schemas.openxmlformats.org/officeDocument/2006/relationships/tags" Target="../tags/tag438.xml"/><Relationship Id="rId6" Type="http://schemas.openxmlformats.org/officeDocument/2006/relationships/tags" Target="../tags/tag437.xml"/><Relationship Id="rId5" Type="http://schemas.openxmlformats.org/officeDocument/2006/relationships/tags" Target="../tags/tag436.xml"/><Relationship Id="rId4" Type="http://schemas.openxmlformats.org/officeDocument/2006/relationships/tags" Target="../tags/tag435.xml"/><Relationship Id="rId3" Type="http://schemas.openxmlformats.org/officeDocument/2006/relationships/tags" Target="../tags/tag434.xml"/><Relationship Id="rId2" Type="http://schemas.openxmlformats.org/officeDocument/2006/relationships/tags" Target="../tags/tag433.xml"/><Relationship Id="rId18" Type="http://schemas.openxmlformats.org/officeDocument/2006/relationships/slideLayout" Target="../slideLayouts/slideLayout76.xml"/><Relationship Id="rId17" Type="http://schemas.openxmlformats.org/officeDocument/2006/relationships/image" Target="../media/image9.png"/><Relationship Id="rId16" Type="http://schemas.openxmlformats.org/officeDocument/2006/relationships/tags" Target="../tags/tag447.xml"/><Relationship Id="rId15" Type="http://schemas.openxmlformats.org/officeDocument/2006/relationships/tags" Target="../tags/tag446.xml"/><Relationship Id="rId14" Type="http://schemas.openxmlformats.org/officeDocument/2006/relationships/tags" Target="../tags/tag445.xml"/><Relationship Id="rId13" Type="http://schemas.openxmlformats.org/officeDocument/2006/relationships/tags" Target="../tags/tag444.xml"/><Relationship Id="rId12" Type="http://schemas.openxmlformats.org/officeDocument/2006/relationships/tags" Target="../tags/tag443.xml"/><Relationship Id="rId11" Type="http://schemas.openxmlformats.org/officeDocument/2006/relationships/tags" Target="../tags/tag442.xml"/><Relationship Id="rId10" Type="http://schemas.openxmlformats.org/officeDocument/2006/relationships/tags" Target="../tags/tag441.xml"/><Relationship Id="rId1" Type="http://schemas.openxmlformats.org/officeDocument/2006/relationships/tags" Target="../tags/tag43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453.xml"/><Relationship Id="rId8" Type="http://schemas.openxmlformats.org/officeDocument/2006/relationships/tags" Target="../tags/tag452.xml"/><Relationship Id="rId7" Type="http://schemas.openxmlformats.org/officeDocument/2006/relationships/image" Target="../media/image53.png"/><Relationship Id="rId6" Type="http://schemas.openxmlformats.org/officeDocument/2006/relationships/tags" Target="../tags/tag451.xml"/><Relationship Id="rId5" Type="http://schemas.openxmlformats.org/officeDocument/2006/relationships/image" Target="../media/image52.png"/><Relationship Id="rId4" Type="http://schemas.openxmlformats.org/officeDocument/2006/relationships/tags" Target="../tags/tag450.xml"/><Relationship Id="rId3" Type="http://schemas.openxmlformats.org/officeDocument/2006/relationships/image" Target="../media/image9.png"/><Relationship Id="rId2" Type="http://schemas.openxmlformats.org/officeDocument/2006/relationships/tags" Target="../tags/tag449.xml"/><Relationship Id="rId12" Type="http://schemas.openxmlformats.org/officeDocument/2006/relationships/slideLayout" Target="../slideLayouts/slideLayout20.xml"/><Relationship Id="rId11" Type="http://schemas.openxmlformats.org/officeDocument/2006/relationships/image" Target="../media/image54.png"/><Relationship Id="rId10" Type="http://schemas.openxmlformats.org/officeDocument/2006/relationships/tags" Target="../tags/tag454.xml"/><Relationship Id="rId1" Type="http://schemas.openxmlformats.org/officeDocument/2006/relationships/tags" Target="../tags/tag448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6.xml"/><Relationship Id="rId8" Type="http://schemas.openxmlformats.org/officeDocument/2006/relationships/image" Target="../media/image9.png"/><Relationship Id="rId7" Type="http://schemas.openxmlformats.org/officeDocument/2006/relationships/tags" Target="../tags/tag460.xml"/><Relationship Id="rId6" Type="http://schemas.openxmlformats.org/officeDocument/2006/relationships/image" Target="../media/image55.png"/><Relationship Id="rId5" Type="http://schemas.openxmlformats.org/officeDocument/2006/relationships/tags" Target="../tags/tag459.xml"/><Relationship Id="rId4" Type="http://schemas.openxmlformats.org/officeDocument/2006/relationships/tags" Target="../tags/tag458.xml"/><Relationship Id="rId3" Type="http://schemas.openxmlformats.org/officeDocument/2006/relationships/tags" Target="../tags/tag457.xml"/><Relationship Id="rId2" Type="http://schemas.openxmlformats.org/officeDocument/2006/relationships/tags" Target="../tags/tag456.xml"/><Relationship Id="rId1" Type="http://schemas.openxmlformats.org/officeDocument/2006/relationships/tags" Target="../tags/tag455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6.xml"/><Relationship Id="rId8" Type="http://schemas.openxmlformats.org/officeDocument/2006/relationships/image" Target="../media/image9.png"/><Relationship Id="rId7" Type="http://schemas.openxmlformats.org/officeDocument/2006/relationships/tags" Target="../tags/tag464.xml"/><Relationship Id="rId6" Type="http://schemas.openxmlformats.org/officeDocument/2006/relationships/tags" Target="../tags/tag463.xml"/><Relationship Id="rId5" Type="http://schemas.openxmlformats.org/officeDocument/2006/relationships/image" Target="../media/image57.png"/><Relationship Id="rId4" Type="http://schemas.openxmlformats.org/officeDocument/2006/relationships/tags" Target="../tags/tag462.xml"/><Relationship Id="rId3" Type="http://schemas.openxmlformats.org/officeDocument/2006/relationships/tags" Target="../tags/tag461.xml"/><Relationship Id="rId2" Type="http://schemas.openxmlformats.org/officeDocument/2006/relationships/image" Target="../media/image55.png"/><Relationship Id="rId1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471.xml"/><Relationship Id="rId8" Type="http://schemas.openxmlformats.org/officeDocument/2006/relationships/tags" Target="../tags/tag470.xml"/><Relationship Id="rId7" Type="http://schemas.openxmlformats.org/officeDocument/2006/relationships/tags" Target="../tags/tag469.xml"/><Relationship Id="rId6" Type="http://schemas.openxmlformats.org/officeDocument/2006/relationships/tags" Target="../tags/tag468.xml"/><Relationship Id="rId5" Type="http://schemas.openxmlformats.org/officeDocument/2006/relationships/tags" Target="../tags/tag467.xml"/><Relationship Id="rId4" Type="http://schemas.openxmlformats.org/officeDocument/2006/relationships/image" Target="../media/image58.png"/><Relationship Id="rId3" Type="http://schemas.openxmlformats.org/officeDocument/2006/relationships/tags" Target="../tags/tag466.xml"/><Relationship Id="rId2" Type="http://schemas.openxmlformats.org/officeDocument/2006/relationships/image" Target="../media/image9.png"/><Relationship Id="rId11" Type="http://schemas.openxmlformats.org/officeDocument/2006/relationships/notesSlide" Target="../notesSlides/notesSlide23.xml"/><Relationship Id="rId10" Type="http://schemas.openxmlformats.org/officeDocument/2006/relationships/slideLayout" Target="../slideLayouts/slideLayout76.xml"/><Relationship Id="rId1" Type="http://schemas.openxmlformats.org/officeDocument/2006/relationships/tags" Target="../tags/tag46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7" Type="http://schemas.openxmlformats.org/officeDocument/2006/relationships/image" Target="../media/image60.png"/><Relationship Id="rId6" Type="http://schemas.openxmlformats.org/officeDocument/2006/relationships/tags" Target="../tags/tag475.xml"/><Relationship Id="rId5" Type="http://schemas.openxmlformats.org/officeDocument/2006/relationships/tags" Target="../tags/tag474.xml"/><Relationship Id="rId4" Type="http://schemas.openxmlformats.org/officeDocument/2006/relationships/image" Target="../media/image59.png"/><Relationship Id="rId3" Type="http://schemas.openxmlformats.org/officeDocument/2006/relationships/tags" Target="../tags/tag473.xml"/><Relationship Id="rId2" Type="http://schemas.openxmlformats.org/officeDocument/2006/relationships/image" Target="../media/image9.png"/><Relationship Id="rId1" Type="http://schemas.openxmlformats.org/officeDocument/2006/relationships/tags" Target="../tags/tag47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tags" Target="../tags/tag7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9.xml"/><Relationship Id="rId2" Type="http://schemas.openxmlformats.org/officeDocument/2006/relationships/image" Target="../media/image9.png"/><Relationship Id="rId1" Type="http://schemas.openxmlformats.org/officeDocument/2006/relationships/tags" Target="../tags/tag476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485.xml"/><Relationship Id="rId8" Type="http://schemas.openxmlformats.org/officeDocument/2006/relationships/tags" Target="../tags/tag484.xml"/><Relationship Id="rId7" Type="http://schemas.openxmlformats.org/officeDocument/2006/relationships/tags" Target="../tags/tag483.xml"/><Relationship Id="rId6" Type="http://schemas.openxmlformats.org/officeDocument/2006/relationships/tags" Target="../tags/tag482.xml"/><Relationship Id="rId5" Type="http://schemas.openxmlformats.org/officeDocument/2006/relationships/tags" Target="../tags/tag481.xml"/><Relationship Id="rId4" Type="http://schemas.openxmlformats.org/officeDocument/2006/relationships/tags" Target="../tags/tag480.xml"/><Relationship Id="rId3" Type="http://schemas.openxmlformats.org/officeDocument/2006/relationships/tags" Target="../tags/tag479.xml"/><Relationship Id="rId20" Type="http://schemas.openxmlformats.org/officeDocument/2006/relationships/slideLayout" Target="../slideLayouts/slideLayout76.xml"/><Relationship Id="rId2" Type="http://schemas.openxmlformats.org/officeDocument/2006/relationships/tags" Target="../tags/tag478.xml"/><Relationship Id="rId19" Type="http://schemas.openxmlformats.org/officeDocument/2006/relationships/image" Target="../media/image9.png"/><Relationship Id="rId18" Type="http://schemas.openxmlformats.org/officeDocument/2006/relationships/tags" Target="../tags/tag494.xml"/><Relationship Id="rId17" Type="http://schemas.openxmlformats.org/officeDocument/2006/relationships/tags" Target="../tags/tag493.xml"/><Relationship Id="rId16" Type="http://schemas.openxmlformats.org/officeDocument/2006/relationships/tags" Target="../tags/tag492.xml"/><Relationship Id="rId15" Type="http://schemas.openxmlformats.org/officeDocument/2006/relationships/tags" Target="../tags/tag491.xml"/><Relationship Id="rId14" Type="http://schemas.openxmlformats.org/officeDocument/2006/relationships/tags" Target="../tags/tag490.xml"/><Relationship Id="rId13" Type="http://schemas.openxmlformats.org/officeDocument/2006/relationships/tags" Target="../tags/tag489.xml"/><Relationship Id="rId12" Type="http://schemas.openxmlformats.org/officeDocument/2006/relationships/tags" Target="../tags/tag488.xml"/><Relationship Id="rId11" Type="http://schemas.openxmlformats.org/officeDocument/2006/relationships/tags" Target="../tags/tag487.xml"/><Relationship Id="rId10" Type="http://schemas.openxmlformats.org/officeDocument/2006/relationships/tags" Target="../tags/tag486.xml"/><Relationship Id="rId1" Type="http://schemas.openxmlformats.org/officeDocument/2006/relationships/tags" Target="../tags/tag477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8" Type="http://schemas.openxmlformats.org/officeDocument/2006/relationships/tags" Target="../tags/tag499.xml"/><Relationship Id="rId7" Type="http://schemas.openxmlformats.org/officeDocument/2006/relationships/image" Target="../media/image62.png"/><Relationship Id="rId6" Type="http://schemas.openxmlformats.org/officeDocument/2006/relationships/tags" Target="../tags/tag498.xml"/><Relationship Id="rId5" Type="http://schemas.openxmlformats.org/officeDocument/2006/relationships/image" Target="../media/image61.png"/><Relationship Id="rId4" Type="http://schemas.openxmlformats.org/officeDocument/2006/relationships/tags" Target="../tags/tag497.xml"/><Relationship Id="rId3" Type="http://schemas.openxmlformats.org/officeDocument/2006/relationships/image" Target="../media/image9.png"/><Relationship Id="rId2" Type="http://schemas.openxmlformats.org/officeDocument/2006/relationships/tags" Target="../tags/tag496.xml"/><Relationship Id="rId14" Type="http://schemas.openxmlformats.org/officeDocument/2006/relationships/slideLayout" Target="../slideLayouts/slideLayout76.xml"/><Relationship Id="rId13" Type="http://schemas.openxmlformats.org/officeDocument/2006/relationships/image" Target="../media/image65.png"/><Relationship Id="rId12" Type="http://schemas.openxmlformats.org/officeDocument/2006/relationships/tags" Target="../tags/tag501.xml"/><Relationship Id="rId11" Type="http://schemas.openxmlformats.org/officeDocument/2006/relationships/image" Target="../media/image64.png"/><Relationship Id="rId10" Type="http://schemas.openxmlformats.org/officeDocument/2006/relationships/tags" Target="../tags/tag500.xml"/><Relationship Id="rId1" Type="http://schemas.openxmlformats.org/officeDocument/2006/relationships/tags" Target="../tags/tag495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509.xml"/><Relationship Id="rId8" Type="http://schemas.openxmlformats.org/officeDocument/2006/relationships/tags" Target="../tags/tag508.xml"/><Relationship Id="rId7" Type="http://schemas.openxmlformats.org/officeDocument/2006/relationships/tags" Target="../tags/tag507.xml"/><Relationship Id="rId6" Type="http://schemas.openxmlformats.org/officeDocument/2006/relationships/tags" Target="../tags/tag506.xml"/><Relationship Id="rId5" Type="http://schemas.openxmlformats.org/officeDocument/2006/relationships/tags" Target="../tags/tag505.xml"/><Relationship Id="rId4" Type="http://schemas.openxmlformats.org/officeDocument/2006/relationships/tags" Target="../tags/tag504.xml"/><Relationship Id="rId3" Type="http://schemas.openxmlformats.org/officeDocument/2006/relationships/image" Target="../media/image9.png"/><Relationship Id="rId2" Type="http://schemas.openxmlformats.org/officeDocument/2006/relationships/tags" Target="../tags/tag503.xml"/><Relationship Id="rId10" Type="http://schemas.openxmlformats.org/officeDocument/2006/relationships/slideLayout" Target="../slideLayouts/slideLayout76.xml"/><Relationship Id="rId1" Type="http://schemas.openxmlformats.org/officeDocument/2006/relationships/tags" Target="../tags/tag50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9.xml"/><Relationship Id="rId2" Type="http://schemas.openxmlformats.org/officeDocument/2006/relationships/image" Target="../media/image9.png"/><Relationship Id="rId1" Type="http://schemas.openxmlformats.org/officeDocument/2006/relationships/tags" Target="../tags/tag510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519.xml"/><Relationship Id="rId8" Type="http://schemas.openxmlformats.org/officeDocument/2006/relationships/tags" Target="../tags/tag518.xml"/><Relationship Id="rId7" Type="http://schemas.openxmlformats.org/officeDocument/2006/relationships/tags" Target="../tags/tag517.xml"/><Relationship Id="rId6" Type="http://schemas.openxmlformats.org/officeDocument/2006/relationships/tags" Target="../tags/tag516.xml"/><Relationship Id="rId5" Type="http://schemas.openxmlformats.org/officeDocument/2006/relationships/tags" Target="../tags/tag515.xml"/><Relationship Id="rId44" Type="http://schemas.openxmlformats.org/officeDocument/2006/relationships/slideLayout" Target="../slideLayouts/slideLayout76.xml"/><Relationship Id="rId43" Type="http://schemas.openxmlformats.org/officeDocument/2006/relationships/image" Target="../media/image9.png"/><Relationship Id="rId42" Type="http://schemas.openxmlformats.org/officeDocument/2006/relationships/tags" Target="../tags/tag552.xml"/><Relationship Id="rId41" Type="http://schemas.openxmlformats.org/officeDocument/2006/relationships/tags" Target="../tags/tag551.xml"/><Relationship Id="rId40" Type="http://schemas.openxmlformats.org/officeDocument/2006/relationships/tags" Target="../tags/tag550.xml"/><Relationship Id="rId4" Type="http://schemas.openxmlformats.org/officeDocument/2006/relationships/tags" Target="../tags/tag514.xml"/><Relationship Id="rId39" Type="http://schemas.openxmlformats.org/officeDocument/2006/relationships/tags" Target="../tags/tag549.xml"/><Relationship Id="rId38" Type="http://schemas.openxmlformats.org/officeDocument/2006/relationships/tags" Target="../tags/tag548.xml"/><Relationship Id="rId37" Type="http://schemas.openxmlformats.org/officeDocument/2006/relationships/tags" Target="../tags/tag547.xml"/><Relationship Id="rId36" Type="http://schemas.openxmlformats.org/officeDocument/2006/relationships/tags" Target="../tags/tag546.xml"/><Relationship Id="rId35" Type="http://schemas.openxmlformats.org/officeDocument/2006/relationships/tags" Target="../tags/tag545.xml"/><Relationship Id="rId34" Type="http://schemas.openxmlformats.org/officeDocument/2006/relationships/tags" Target="../tags/tag544.xml"/><Relationship Id="rId33" Type="http://schemas.openxmlformats.org/officeDocument/2006/relationships/tags" Target="../tags/tag543.xml"/><Relationship Id="rId32" Type="http://schemas.openxmlformats.org/officeDocument/2006/relationships/tags" Target="../tags/tag542.xml"/><Relationship Id="rId31" Type="http://schemas.openxmlformats.org/officeDocument/2006/relationships/tags" Target="../tags/tag541.xml"/><Relationship Id="rId30" Type="http://schemas.openxmlformats.org/officeDocument/2006/relationships/tags" Target="../tags/tag540.xml"/><Relationship Id="rId3" Type="http://schemas.openxmlformats.org/officeDocument/2006/relationships/tags" Target="../tags/tag513.xml"/><Relationship Id="rId29" Type="http://schemas.openxmlformats.org/officeDocument/2006/relationships/tags" Target="../tags/tag539.xml"/><Relationship Id="rId28" Type="http://schemas.openxmlformats.org/officeDocument/2006/relationships/tags" Target="../tags/tag538.xml"/><Relationship Id="rId27" Type="http://schemas.openxmlformats.org/officeDocument/2006/relationships/tags" Target="../tags/tag537.xml"/><Relationship Id="rId26" Type="http://schemas.openxmlformats.org/officeDocument/2006/relationships/tags" Target="../tags/tag536.xml"/><Relationship Id="rId25" Type="http://schemas.openxmlformats.org/officeDocument/2006/relationships/tags" Target="../tags/tag535.xml"/><Relationship Id="rId24" Type="http://schemas.openxmlformats.org/officeDocument/2006/relationships/tags" Target="../tags/tag534.xml"/><Relationship Id="rId23" Type="http://schemas.openxmlformats.org/officeDocument/2006/relationships/tags" Target="../tags/tag533.xml"/><Relationship Id="rId22" Type="http://schemas.openxmlformats.org/officeDocument/2006/relationships/tags" Target="../tags/tag532.xml"/><Relationship Id="rId21" Type="http://schemas.openxmlformats.org/officeDocument/2006/relationships/tags" Target="../tags/tag531.xml"/><Relationship Id="rId20" Type="http://schemas.openxmlformats.org/officeDocument/2006/relationships/tags" Target="../tags/tag530.xml"/><Relationship Id="rId2" Type="http://schemas.openxmlformats.org/officeDocument/2006/relationships/tags" Target="../tags/tag512.xml"/><Relationship Id="rId19" Type="http://schemas.openxmlformats.org/officeDocument/2006/relationships/tags" Target="../tags/tag529.xml"/><Relationship Id="rId18" Type="http://schemas.openxmlformats.org/officeDocument/2006/relationships/tags" Target="../tags/tag528.xml"/><Relationship Id="rId17" Type="http://schemas.openxmlformats.org/officeDocument/2006/relationships/tags" Target="../tags/tag527.xml"/><Relationship Id="rId16" Type="http://schemas.openxmlformats.org/officeDocument/2006/relationships/tags" Target="../tags/tag526.xml"/><Relationship Id="rId15" Type="http://schemas.openxmlformats.org/officeDocument/2006/relationships/tags" Target="../tags/tag525.xml"/><Relationship Id="rId14" Type="http://schemas.openxmlformats.org/officeDocument/2006/relationships/tags" Target="../tags/tag524.xml"/><Relationship Id="rId13" Type="http://schemas.openxmlformats.org/officeDocument/2006/relationships/tags" Target="../tags/tag523.xml"/><Relationship Id="rId12" Type="http://schemas.openxmlformats.org/officeDocument/2006/relationships/tags" Target="../tags/tag522.xml"/><Relationship Id="rId11" Type="http://schemas.openxmlformats.org/officeDocument/2006/relationships/tags" Target="../tags/tag521.xml"/><Relationship Id="rId10" Type="http://schemas.openxmlformats.org/officeDocument/2006/relationships/tags" Target="../tags/tag520.xml"/><Relationship Id="rId1" Type="http://schemas.openxmlformats.org/officeDocument/2006/relationships/tags" Target="../tags/tag5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9.xml"/><Relationship Id="rId2" Type="http://schemas.openxmlformats.org/officeDocument/2006/relationships/image" Target="../media/image9.png"/><Relationship Id="rId1" Type="http://schemas.openxmlformats.org/officeDocument/2006/relationships/tags" Target="../tags/tag55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image" Target="../media/image9.png"/><Relationship Id="rId7" Type="http://schemas.openxmlformats.org/officeDocument/2006/relationships/tags" Target="../tags/tag77.xml"/><Relationship Id="rId6" Type="http://schemas.openxmlformats.org/officeDocument/2006/relationships/image" Target="../media/image8.png"/><Relationship Id="rId5" Type="http://schemas.openxmlformats.org/officeDocument/2006/relationships/tags" Target="../tags/tag76.xml"/><Relationship Id="rId4" Type="http://schemas.openxmlformats.org/officeDocument/2006/relationships/image" Target="../media/image10.png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0" Type="http://schemas.openxmlformats.org/officeDocument/2006/relationships/notesSlide" Target="../notesSlides/notesSlide4.xml"/><Relationship Id="rId1" Type="http://schemas.openxmlformats.org/officeDocument/2006/relationships/tags" Target="../tags/tag7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image" Target="../media/image8.png"/><Relationship Id="rId17" Type="http://schemas.openxmlformats.org/officeDocument/2006/relationships/notesSlide" Target="../notesSlides/notesSlide5.xml"/><Relationship Id="rId16" Type="http://schemas.openxmlformats.org/officeDocument/2006/relationships/slideLayout" Target="../slideLayouts/slideLayout36.xml"/><Relationship Id="rId15" Type="http://schemas.openxmlformats.org/officeDocument/2006/relationships/image" Target="../media/image9.png"/><Relationship Id="rId14" Type="http://schemas.openxmlformats.org/officeDocument/2006/relationships/tags" Target="../tags/tag90.xml"/><Relationship Id="rId13" Type="http://schemas.openxmlformats.org/officeDocument/2006/relationships/tags" Target="../tags/tag89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tags" Target="../tags/tag7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4" Type="http://schemas.openxmlformats.org/officeDocument/2006/relationships/notesSlide" Target="../notesSlides/notesSlide6.xml"/><Relationship Id="rId23" Type="http://schemas.openxmlformats.org/officeDocument/2006/relationships/slideLayout" Target="../slideLayouts/slideLayout52.xml"/><Relationship Id="rId22" Type="http://schemas.openxmlformats.org/officeDocument/2006/relationships/image" Target="../media/image9.png"/><Relationship Id="rId21" Type="http://schemas.openxmlformats.org/officeDocument/2006/relationships/tags" Target="../tags/tag111.xml"/><Relationship Id="rId20" Type="http://schemas.openxmlformats.org/officeDocument/2006/relationships/tags" Target="../tags/tag110.xml"/><Relationship Id="rId2" Type="http://schemas.openxmlformats.org/officeDocument/2006/relationships/tags" Target="../tags/tag92.xml"/><Relationship Id="rId19" Type="http://schemas.openxmlformats.org/officeDocument/2006/relationships/tags" Target="../tags/tag109.xml"/><Relationship Id="rId18" Type="http://schemas.openxmlformats.org/officeDocument/2006/relationships/tags" Target="../tags/tag108.xml"/><Relationship Id="rId17" Type="http://schemas.openxmlformats.org/officeDocument/2006/relationships/tags" Target="../tags/tag107.xml"/><Relationship Id="rId16" Type="http://schemas.openxmlformats.org/officeDocument/2006/relationships/tags" Target="../tags/tag106.xml"/><Relationship Id="rId15" Type="http://schemas.openxmlformats.org/officeDocument/2006/relationships/tags" Target="../tags/tag105.xml"/><Relationship Id="rId14" Type="http://schemas.openxmlformats.org/officeDocument/2006/relationships/tags" Target="../tags/tag104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tags" Target="../tags/tag9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9" Type="http://schemas.openxmlformats.org/officeDocument/2006/relationships/notesSlide" Target="../notesSlides/notesSlide7.xml"/><Relationship Id="rId48" Type="http://schemas.openxmlformats.org/officeDocument/2006/relationships/slideLayout" Target="../slideLayouts/slideLayout12.xml"/><Relationship Id="rId47" Type="http://schemas.openxmlformats.org/officeDocument/2006/relationships/image" Target="../media/image9.png"/><Relationship Id="rId46" Type="http://schemas.openxmlformats.org/officeDocument/2006/relationships/tags" Target="../tags/tag157.xml"/><Relationship Id="rId45" Type="http://schemas.openxmlformats.org/officeDocument/2006/relationships/tags" Target="../tags/tag156.xml"/><Relationship Id="rId44" Type="http://schemas.openxmlformats.org/officeDocument/2006/relationships/tags" Target="../tags/tag155.xml"/><Relationship Id="rId43" Type="http://schemas.openxmlformats.org/officeDocument/2006/relationships/tags" Target="../tags/tag154.xml"/><Relationship Id="rId42" Type="http://schemas.openxmlformats.org/officeDocument/2006/relationships/tags" Target="../tags/tag153.xml"/><Relationship Id="rId41" Type="http://schemas.openxmlformats.org/officeDocument/2006/relationships/tags" Target="../tags/tag152.xml"/><Relationship Id="rId40" Type="http://schemas.openxmlformats.org/officeDocument/2006/relationships/tags" Target="../tags/tag151.xml"/><Relationship Id="rId4" Type="http://schemas.openxmlformats.org/officeDocument/2006/relationships/tags" Target="../tags/tag115.xml"/><Relationship Id="rId39" Type="http://schemas.openxmlformats.org/officeDocument/2006/relationships/tags" Target="../tags/tag150.xml"/><Relationship Id="rId38" Type="http://schemas.openxmlformats.org/officeDocument/2006/relationships/tags" Target="../tags/tag149.xml"/><Relationship Id="rId37" Type="http://schemas.openxmlformats.org/officeDocument/2006/relationships/tags" Target="../tags/tag148.xml"/><Relationship Id="rId36" Type="http://schemas.openxmlformats.org/officeDocument/2006/relationships/tags" Target="../tags/tag147.xml"/><Relationship Id="rId35" Type="http://schemas.openxmlformats.org/officeDocument/2006/relationships/tags" Target="../tags/tag146.xml"/><Relationship Id="rId34" Type="http://schemas.openxmlformats.org/officeDocument/2006/relationships/tags" Target="../tags/tag145.xml"/><Relationship Id="rId33" Type="http://schemas.openxmlformats.org/officeDocument/2006/relationships/tags" Target="../tags/tag144.xml"/><Relationship Id="rId32" Type="http://schemas.openxmlformats.org/officeDocument/2006/relationships/tags" Target="../tags/tag143.xml"/><Relationship Id="rId31" Type="http://schemas.openxmlformats.org/officeDocument/2006/relationships/tags" Target="../tags/tag142.xml"/><Relationship Id="rId30" Type="http://schemas.openxmlformats.org/officeDocument/2006/relationships/tags" Target="../tags/tag141.xml"/><Relationship Id="rId3" Type="http://schemas.openxmlformats.org/officeDocument/2006/relationships/tags" Target="../tags/tag114.xml"/><Relationship Id="rId29" Type="http://schemas.openxmlformats.org/officeDocument/2006/relationships/tags" Target="../tags/tag140.xml"/><Relationship Id="rId28" Type="http://schemas.openxmlformats.org/officeDocument/2006/relationships/tags" Target="../tags/tag139.xml"/><Relationship Id="rId27" Type="http://schemas.openxmlformats.org/officeDocument/2006/relationships/tags" Target="../tags/tag138.xml"/><Relationship Id="rId26" Type="http://schemas.openxmlformats.org/officeDocument/2006/relationships/tags" Target="../tags/tag137.xml"/><Relationship Id="rId25" Type="http://schemas.openxmlformats.org/officeDocument/2006/relationships/tags" Target="../tags/tag136.xml"/><Relationship Id="rId24" Type="http://schemas.openxmlformats.org/officeDocument/2006/relationships/tags" Target="../tags/tag135.xml"/><Relationship Id="rId23" Type="http://schemas.openxmlformats.org/officeDocument/2006/relationships/tags" Target="../tags/tag134.xml"/><Relationship Id="rId22" Type="http://schemas.openxmlformats.org/officeDocument/2006/relationships/tags" Target="../tags/tag133.xml"/><Relationship Id="rId21" Type="http://schemas.openxmlformats.org/officeDocument/2006/relationships/tags" Target="../tags/tag132.xml"/><Relationship Id="rId20" Type="http://schemas.openxmlformats.org/officeDocument/2006/relationships/tags" Target="../tags/tag131.xml"/><Relationship Id="rId2" Type="http://schemas.openxmlformats.org/officeDocument/2006/relationships/tags" Target="../tags/tag113.xml"/><Relationship Id="rId19" Type="http://schemas.openxmlformats.org/officeDocument/2006/relationships/tags" Target="../tags/tag130.xml"/><Relationship Id="rId18" Type="http://schemas.openxmlformats.org/officeDocument/2006/relationships/tags" Target="../tags/tag129.xml"/><Relationship Id="rId17" Type="http://schemas.openxmlformats.org/officeDocument/2006/relationships/tags" Target="../tags/tag128.xml"/><Relationship Id="rId16" Type="http://schemas.openxmlformats.org/officeDocument/2006/relationships/tags" Target="../tags/tag127.xml"/><Relationship Id="rId15" Type="http://schemas.openxmlformats.org/officeDocument/2006/relationships/tags" Target="../tags/tag126.xml"/><Relationship Id="rId14" Type="http://schemas.openxmlformats.org/officeDocument/2006/relationships/tags" Target="../tags/tag125.xml"/><Relationship Id="rId13" Type="http://schemas.openxmlformats.org/officeDocument/2006/relationships/tags" Target="../tags/tag124.xml"/><Relationship Id="rId12" Type="http://schemas.openxmlformats.org/officeDocument/2006/relationships/tags" Target="../tags/tag123.xml"/><Relationship Id="rId11" Type="http://schemas.openxmlformats.org/officeDocument/2006/relationships/tags" Target="../tags/tag122.xml"/><Relationship Id="rId10" Type="http://schemas.openxmlformats.org/officeDocument/2006/relationships/tags" Target="../tags/tag121.xml"/><Relationship Id="rId1" Type="http://schemas.openxmlformats.org/officeDocument/2006/relationships/tags" Target="../tags/tag11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9.png"/><Relationship Id="rId1" Type="http://schemas.openxmlformats.org/officeDocument/2006/relationships/tags" Target="../tags/tag15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tags" Target="../tags/tag166.xml"/><Relationship Id="rId7" Type="http://schemas.openxmlformats.org/officeDocument/2006/relationships/tags" Target="../tags/tag165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5" Type="http://schemas.openxmlformats.org/officeDocument/2006/relationships/notesSlide" Target="../notesSlides/notesSlide9.xml"/><Relationship Id="rId24" Type="http://schemas.openxmlformats.org/officeDocument/2006/relationships/slideLayout" Target="../slideLayouts/slideLayout28.xml"/><Relationship Id="rId23" Type="http://schemas.openxmlformats.org/officeDocument/2006/relationships/image" Target="../media/image9.png"/><Relationship Id="rId22" Type="http://schemas.openxmlformats.org/officeDocument/2006/relationships/tags" Target="../tags/tag180.xml"/><Relationship Id="rId21" Type="http://schemas.openxmlformats.org/officeDocument/2006/relationships/tags" Target="../tags/tag179.xml"/><Relationship Id="rId20" Type="http://schemas.openxmlformats.org/officeDocument/2006/relationships/tags" Target="../tags/tag178.xml"/><Relationship Id="rId2" Type="http://schemas.openxmlformats.org/officeDocument/2006/relationships/tags" Target="../tags/tag160.xml"/><Relationship Id="rId19" Type="http://schemas.openxmlformats.org/officeDocument/2006/relationships/tags" Target="../tags/tag177.xml"/><Relationship Id="rId18" Type="http://schemas.openxmlformats.org/officeDocument/2006/relationships/tags" Target="../tags/tag176.xml"/><Relationship Id="rId17" Type="http://schemas.openxmlformats.org/officeDocument/2006/relationships/tags" Target="../tags/tag175.xml"/><Relationship Id="rId16" Type="http://schemas.openxmlformats.org/officeDocument/2006/relationships/tags" Target="../tags/tag174.xml"/><Relationship Id="rId15" Type="http://schemas.openxmlformats.org/officeDocument/2006/relationships/tags" Target="../tags/tag173.xml"/><Relationship Id="rId14" Type="http://schemas.openxmlformats.org/officeDocument/2006/relationships/tags" Target="../tags/tag172.xml"/><Relationship Id="rId13" Type="http://schemas.openxmlformats.org/officeDocument/2006/relationships/tags" Target="../tags/tag171.xml"/><Relationship Id="rId12" Type="http://schemas.openxmlformats.org/officeDocument/2006/relationships/tags" Target="../tags/tag170.xml"/><Relationship Id="rId11" Type="http://schemas.openxmlformats.org/officeDocument/2006/relationships/tags" Target="../tags/tag169.xml"/><Relationship Id="rId10" Type="http://schemas.openxmlformats.org/officeDocument/2006/relationships/tags" Target="../tags/tag168.xml"/><Relationship Id="rId1" Type="http://schemas.openxmlformats.org/officeDocument/2006/relationships/tags" Target="../tags/tag1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636675" y="5875236"/>
            <a:ext cx="10907129" cy="644612"/>
          </a:xfrm>
          <a:prstGeom prst="rect">
            <a:avLst/>
          </a:prstGeom>
          <a:solidFill>
            <a:srgbClr val="1D4F92"/>
          </a:solidFill>
          <a:ln>
            <a:solidFill>
              <a:srgbClr val="1D6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815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HKUST (GZ) INFORMATION HUB:  DSAA 5020                               Nov.23 2023</a:t>
            </a:r>
            <a:endParaRPr lang="en-US" altLang="zh-CN" sz="1815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4" name="图片 3" descr="imag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598" y="2670036"/>
            <a:ext cx="1359503" cy="210492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130300" y="2083435"/>
            <a:ext cx="6631940" cy="3446145"/>
            <a:chOff x="1384" y="3281"/>
            <a:chExt cx="10444" cy="5427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384" y="6401"/>
              <a:ext cx="10444" cy="0"/>
            </a:xfrm>
            <a:prstGeom prst="line">
              <a:avLst/>
            </a:prstGeom>
            <a:ln w="19050">
              <a:solidFill>
                <a:srgbClr val="A883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1630" y="3281"/>
              <a:ext cx="9952" cy="27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noAutofit/>
            </a:bodyPr>
            <a:p>
              <a:pPr indent="0" algn="ctr" fontAlgn="auto">
                <a:lnSpc>
                  <a:spcPct val="190000"/>
                </a:lnSpc>
              </a:pPr>
              <a:r>
                <a:rPr lang="en-US" altLang="zh-CN" sz="3200" b="1">
                  <a:solidFill>
                    <a:srgbClr val="A88337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16 Days Sales </a:t>
              </a:r>
              <a:r>
                <a:rPr lang="en-US" altLang="zh-CN" sz="3200" b="1">
                  <a:solidFill>
                    <a:srgbClr val="003366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Prediction</a:t>
              </a:r>
              <a:r>
                <a:rPr lang="en-US" altLang="zh-CN" sz="3200" b="1">
                  <a:solidFill>
                    <a:srgbClr val="A88337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 for a </a:t>
              </a:r>
              <a:r>
                <a:rPr lang="en-US" altLang="zh-CN" sz="3200" b="1">
                  <a:solidFill>
                    <a:srgbClr val="003366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Large</a:t>
              </a:r>
              <a:r>
                <a:rPr lang="en-US" altLang="zh-CN" sz="3200" b="1">
                  <a:solidFill>
                    <a:srgbClr val="A88337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 Grocery Chain!</a:t>
              </a:r>
              <a:endParaRPr lang="en-US" altLang="zh-CN" sz="3200" b="1">
                <a:solidFill>
                  <a:srgbClr val="A88337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182" y="6582"/>
              <a:ext cx="6848" cy="2127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indent="0" algn="ctr" fontAlgn="auto">
                <a:lnSpc>
                  <a:spcPct val="150000"/>
                </a:lnSpc>
              </a:pPr>
              <a:r>
                <a:rPr lang="en-US" sz="2000" b="1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JIANG Zhuoyang</a:t>
              </a:r>
              <a:endParaRPr lang="en-US" sz="20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  <a:p>
              <a:pPr indent="0" algn="ctr" fontAlgn="auto">
                <a:lnSpc>
                  <a:spcPct val="150000"/>
                </a:lnSpc>
              </a:pPr>
              <a:r>
                <a:rPr lang="en-US" sz="2000" b="1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GAN Wenxi</a:t>
              </a:r>
              <a:endParaRPr lang="en-US" sz="20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  <a:p>
              <a:pPr indent="0" algn="ctr" fontAlgn="auto">
                <a:lnSpc>
                  <a:spcPct val="150000"/>
                </a:lnSpc>
              </a:pPr>
              <a:r>
                <a:rPr lang="en-US" sz="2000" b="1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WANG Kaibo</a:t>
              </a:r>
              <a:endParaRPr lang="en-US" altLang="en-US" sz="20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b="30865"/>
          <a:stretch>
            <a:fillRect/>
          </a:stretch>
        </p:blipFill>
        <p:spPr>
          <a:xfrm>
            <a:off x="636905" y="374015"/>
            <a:ext cx="10916285" cy="171831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ln w="12700">
            <a:noFill/>
          </a:ln>
        </p:spPr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2.1. Data Load: Data Format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ln w="12700">
            <a:solidFill>
              <a:schemeClr val="tx1"/>
            </a:solidFill>
          </a:ln>
        </p:spPr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447040" y="2052955"/>
            <a:ext cx="5460365" cy="14884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t" anchorCtr="0"/>
          <a:p>
            <a:pPr algn="l" fontAlgn="t"/>
            <a:r>
              <a:rPr lang="en-US" b="1" u="sng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Historical</a:t>
            </a:r>
            <a:r>
              <a:rPr lang="en-US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sales records: </a:t>
            </a:r>
            <a:r>
              <a:rPr 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train.csv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l" fontAlgn="t"/>
            <a:r>
              <a:rPr lang="en-US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Sales Setting </a:t>
            </a:r>
            <a:r>
              <a:rPr lang="en-US" b="1" u="sng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for the Next 16 Days</a:t>
            </a:r>
            <a:r>
              <a:rPr lang="en-US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:</a:t>
            </a:r>
            <a:r>
              <a:rPr lang="en-US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test.csv</a:t>
            </a:r>
            <a:endParaRPr lang="en-US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l" fontAlgn="t"/>
            <a:r>
              <a:rPr lang="en-US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Auxiliary information: </a:t>
            </a:r>
            <a:r>
              <a:rPr 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items.csv; stores.csv;</a:t>
            </a:r>
            <a:endParaRPr 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pPr marL="1828800" lvl="4" indent="457200" algn="l" fontAlgn="t"/>
            <a:r>
              <a:rPr 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transactions.csv;</a:t>
            </a:r>
            <a:endParaRPr 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pPr marL="1828800" lvl="4" indent="457200" algn="l" fontAlgn="t"/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holidays_events</a:t>
            </a:r>
            <a:r>
              <a:rPr 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.csv; oil.csv.</a:t>
            </a:r>
            <a:endParaRPr 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pPr marL="0" lvl="0" indent="0" algn="l" fontAlgn="t"/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 rot="0">
            <a:off x="6581140" y="986790"/>
            <a:ext cx="4380230" cy="1313925"/>
            <a:chOff x="323" y="1551"/>
            <a:chExt cx="8193" cy="2503"/>
          </a:xfrm>
        </p:grpSpPr>
        <p:pic>
          <p:nvPicPr>
            <p:cNvPr id="9" name="图片 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323" y="1551"/>
              <a:ext cx="8193" cy="192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2" name="矩形 11"/>
            <p:cNvSpPr/>
            <p:nvPr/>
          </p:nvSpPr>
          <p:spPr>
            <a:xfrm>
              <a:off x="323" y="3582"/>
              <a:ext cx="8193" cy="472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14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train.csv</a:t>
              </a:r>
              <a:endParaRPr lang="zh-CN" altLang="en-US" sz="14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rot="0">
            <a:off x="6930708" y="2386261"/>
            <a:ext cx="3681095" cy="1308873"/>
            <a:chOff x="10573" y="1494"/>
            <a:chExt cx="7431" cy="2494"/>
          </a:xfrm>
        </p:grpSpPr>
        <p:pic>
          <p:nvPicPr>
            <p:cNvPr id="10" name="图片 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b="46815"/>
            <a:stretch>
              <a:fillRect/>
            </a:stretch>
          </p:blipFill>
          <p:spPr>
            <a:xfrm>
              <a:off x="10573" y="1494"/>
              <a:ext cx="7431" cy="1908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4" name="矩形 13"/>
            <p:cNvSpPr/>
            <p:nvPr/>
          </p:nvSpPr>
          <p:spPr>
            <a:xfrm>
              <a:off x="10573" y="3516"/>
              <a:ext cx="7431" cy="472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test.</a:t>
              </a:r>
              <a:r>
                <a:rPr lang="zh-CN" altLang="en-US" sz="14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csv</a:t>
              </a:r>
              <a:endParaRPr lang="zh-CN" altLang="en-US" sz="14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rot="0">
            <a:off x="802005" y="3827780"/>
            <a:ext cx="4153535" cy="1178235"/>
            <a:chOff x="680" y="7476"/>
            <a:chExt cx="8193" cy="2423"/>
          </a:xfrm>
        </p:grpSpPr>
        <p:pic>
          <p:nvPicPr>
            <p:cNvPr id="17" name="图片 1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b="46637"/>
            <a:stretch>
              <a:fillRect/>
            </a:stretch>
          </p:blipFill>
          <p:spPr>
            <a:xfrm>
              <a:off x="680" y="7476"/>
              <a:ext cx="8193" cy="185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8" name="矩形 17"/>
            <p:cNvSpPr/>
            <p:nvPr>
              <p:custDataLst>
                <p:tags r:id="rId8"/>
              </p:custDataLst>
            </p:nvPr>
          </p:nvSpPr>
          <p:spPr>
            <a:xfrm>
              <a:off x="680" y="9427"/>
              <a:ext cx="8193" cy="472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1400" b="1">
                  <a:latin typeface="Times New Roman" panose="02020603050405020304" charset="0"/>
                  <a:ea typeface="宋体" panose="02010600030101010101" pitchFamily="2" charset="-122"/>
                </a:rPr>
                <a:t>stores.csv</a:t>
              </a:r>
              <a:endParaRPr lang="zh-CN" altLang="en-US" sz="1400" b="1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rot="0">
            <a:off x="1118870" y="5158105"/>
            <a:ext cx="3435350" cy="1204258"/>
            <a:chOff x="1939" y="7422"/>
            <a:chExt cx="5806" cy="2477"/>
          </a:xfrm>
        </p:grpSpPr>
        <p:pic>
          <p:nvPicPr>
            <p:cNvPr id="20" name="图片 1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 b="46704"/>
            <a:stretch>
              <a:fillRect/>
            </a:stretch>
          </p:blipFill>
          <p:spPr>
            <a:xfrm>
              <a:off x="1939" y="7422"/>
              <a:ext cx="5806" cy="192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1" name="矩形 20"/>
            <p:cNvSpPr/>
            <p:nvPr>
              <p:custDataLst>
                <p:tags r:id="rId11"/>
              </p:custDataLst>
            </p:nvPr>
          </p:nvSpPr>
          <p:spPr>
            <a:xfrm>
              <a:off x="1939" y="9427"/>
              <a:ext cx="5806" cy="472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 b="1"/>
                <a:t>items.</a:t>
              </a:r>
              <a:r>
                <a:rPr lang="zh-CN" altLang="en-US" sz="1400" b="1"/>
                <a:t>csv</a:t>
              </a:r>
              <a:endParaRPr lang="zh-CN" altLang="en-US" sz="1400" b="1"/>
            </a:p>
          </p:txBody>
        </p:sp>
      </p:grpSp>
      <p:grpSp>
        <p:nvGrpSpPr>
          <p:cNvPr id="45" name="组合 44"/>
          <p:cNvGrpSpPr/>
          <p:nvPr/>
        </p:nvGrpSpPr>
        <p:grpSpPr>
          <a:xfrm rot="0">
            <a:off x="5475605" y="3835400"/>
            <a:ext cx="3150870" cy="1161346"/>
            <a:chOff x="1058" y="4249"/>
            <a:chExt cx="3738" cy="1488"/>
          </a:xfrm>
        </p:grpSpPr>
        <p:pic>
          <p:nvPicPr>
            <p:cNvPr id="46" name="图片 45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/>
            <a:srcRect t="22242"/>
            <a:stretch>
              <a:fillRect/>
            </a:stretch>
          </p:blipFill>
          <p:spPr>
            <a:xfrm>
              <a:off x="1058" y="4249"/>
              <a:ext cx="3738" cy="114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47" name="矩形 46"/>
            <p:cNvSpPr/>
            <p:nvPr>
              <p:custDataLst>
                <p:tags r:id="rId14"/>
              </p:custDataLst>
            </p:nvPr>
          </p:nvSpPr>
          <p:spPr>
            <a:xfrm>
              <a:off x="1058" y="5460"/>
              <a:ext cx="3738" cy="27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sz="12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transactions.csv</a:t>
              </a:r>
              <a:endParaRPr lang="en-US" altLang="en-US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 rot="0">
            <a:off x="5420995" y="5158105"/>
            <a:ext cx="5805170" cy="1179830"/>
            <a:chOff x="9851" y="5641"/>
            <a:chExt cx="6887" cy="1481"/>
          </a:xfrm>
        </p:grpSpPr>
        <p:pic>
          <p:nvPicPr>
            <p:cNvPr id="49" name="图片 48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9851" y="5641"/>
              <a:ext cx="6887" cy="1160"/>
            </a:xfrm>
            <a:prstGeom prst="rect">
              <a:avLst/>
            </a:prstGeom>
            <a:ln>
              <a:solidFill>
                <a:srgbClr val="003366"/>
              </a:solidFill>
            </a:ln>
          </p:spPr>
        </p:pic>
        <p:sp>
          <p:nvSpPr>
            <p:cNvPr id="50" name="矩形 49"/>
            <p:cNvSpPr/>
            <p:nvPr>
              <p:custDataLst>
                <p:tags r:id="rId17"/>
              </p:custDataLst>
            </p:nvPr>
          </p:nvSpPr>
          <p:spPr>
            <a:xfrm>
              <a:off x="9861" y="6854"/>
              <a:ext cx="6876" cy="268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sz="12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holidays_events</a:t>
              </a:r>
              <a:r>
                <a:rPr lang="en-US" sz="12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lt"/>
                </a:rPr>
                <a:t>.csv</a:t>
              </a:r>
              <a:endParaRPr lang="en-US" altLang="en-US" sz="12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 rot="0">
            <a:off x="9046210" y="3855720"/>
            <a:ext cx="2179955" cy="1152598"/>
            <a:chOff x="14176" y="4245"/>
            <a:chExt cx="2586" cy="1554"/>
          </a:xfrm>
        </p:grpSpPr>
        <p:pic>
          <p:nvPicPr>
            <p:cNvPr id="52" name="图片 51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/>
            <a:srcRect t="20205" r="42979"/>
            <a:stretch>
              <a:fillRect/>
            </a:stretch>
          </p:blipFill>
          <p:spPr>
            <a:xfrm>
              <a:off x="14176" y="4245"/>
              <a:ext cx="2585" cy="1181"/>
            </a:xfrm>
            <a:prstGeom prst="rect">
              <a:avLst/>
            </a:prstGeom>
            <a:ln w="12700">
              <a:solidFill>
                <a:srgbClr val="003366"/>
              </a:solidFill>
            </a:ln>
          </p:spPr>
        </p:pic>
        <p:sp>
          <p:nvSpPr>
            <p:cNvPr id="53" name="矩形 52"/>
            <p:cNvSpPr/>
            <p:nvPr>
              <p:custDataLst>
                <p:tags r:id="rId20"/>
              </p:custDataLst>
            </p:nvPr>
          </p:nvSpPr>
          <p:spPr>
            <a:xfrm>
              <a:off x="14177" y="5511"/>
              <a:ext cx="2585" cy="288"/>
            </a:xfrm>
            <a:prstGeom prst="rect">
              <a:avLst/>
            </a:prstGeom>
            <a:ln w="12700">
              <a:solidFill>
                <a:srgbClr val="003366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sz="12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oil.csv</a:t>
              </a:r>
              <a:endParaRPr lang="en-US" altLang="en-US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</p:grpSp>
      <p:sp>
        <p:nvSpPr>
          <p:cNvPr id="57" name="矩形 56"/>
          <p:cNvSpPr/>
          <p:nvPr>
            <p:custDataLst>
              <p:tags r:id="rId21"/>
            </p:custDataLst>
          </p:nvPr>
        </p:nvSpPr>
        <p:spPr>
          <a:xfrm>
            <a:off x="446405" y="1009015"/>
            <a:ext cx="5461000" cy="923290"/>
          </a:xfrm>
          <a:prstGeom prst="rect">
            <a:avLst/>
          </a:prstGeom>
          <a:ln w="38100">
            <a:solidFill>
              <a:srgbClr val="D7A8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0" tIns="0" rIns="0" bIns="0" rtlCol="0" anchor="ctr"/>
          <a:p>
            <a:pPr marL="0" lvl="0"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What do we have after loading the row data?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ln w="12700">
            <a:noFill/>
          </a:ln>
        </p:spPr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2.1. Data Load: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Data Type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ln w="12700">
            <a:solidFill>
              <a:schemeClr val="tx1"/>
            </a:solidFill>
          </a:ln>
        </p:spPr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323215" y="944245"/>
            <a:ext cx="4549775" cy="18478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t" anchorCtr="0"/>
          <a:p>
            <a:pPr indent="0" algn="l" fontAlgn="t">
              <a:lnSpc>
                <a:spcPct val="120000"/>
              </a:lnSpc>
            </a:pPr>
            <a:r>
              <a:rPr lang="en-US" b="1" u="sng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Historical</a:t>
            </a:r>
            <a:r>
              <a:rPr lang="en-US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sales records: </a:t>
            </a:r>
            <a:r>
              <a:rPr 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train.csv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 algn="l" fontAlgn="t">
              <a:lnSpc>
                <a:spcPct val="120000"/>
              </a:lnSpc>
            </a:pPr>
            <a:r>
              <a:rPr lang="en-US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Sales Setting </a:t>
            </a:r>
            <a:r>
              <a:rPr lang="en-US" b="1" u="sng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for the Next 16 Days</a:t>
            </a:r>
            <a:r>
              <a:rPr lang="en-US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:</a:t>
            </a:r>
            <a:r>
              <a:rPr lang="en-US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</a:t>
            </a:r>
            <a:r>
              <a:rPr 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test.csv</a:t>
            </a:r>
            <a:endParaRPr 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pPr indent="0" algn="l" fontAlgn="t">
              <a:lnSpc>
                <a:spcPct val="120000"/>
              </a:lnSpc>
            </a:pPr>
            <a:r>
              <a:rPr lang="en-US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Auxiliary information: </a:t>
            </a:r>
            <a:r>
              <a:rPr 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items.csv; stores.csv;</a:t>
            </a:r>
            <a:endParaRPr 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pPr marL="1828800" lvl="4" indent="457200" algn="l" fontAlgn="t"/>
            <a:r>
              <a:rPr 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transactions.csv;</a:t>
            </a:r>
            <a:endParaRPr 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pPr marL="1828800" lvl="4" indent="457200" algn="l" fontAlgn="t"/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holidays_events</a:t>
            </a:r>
            <a:r>
              <a:rPr 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.csv;</a:t>
            </a:r>
            <a:endParaRPr 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pPr marL="1828800" lvl="4" indent="457200" algn="l" fontAlgn="t"/>
            <a:r>
              <a:rPr 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oil.csv.</a:t>
            </a:r>
            <a:endParaRPr 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59105" y="3063240"/>
            <a:ext cx="8947785" cy="1384578"/>
            <a:chOff x="723" y="4824"/>
            <a:chExt cx="14091" cy="2180"/>
          </a:xfrm>
        </p:grpSpPr>
        <p:grpSp>
          <p:nvGrpSpPr>
            <p:cNvPr id="15" name="组合 14"/>
            <p:cNvGrpSpPr/>
            <p:nvPr/>
          </p:nvGrpSpPr>
          <p:grpSpPr>
            <a:xfrm>
              <a:off x="723" y="4824"/>
              <a:ext cx="7506" cy="2180"/>
              <a:chOff x="323" y="1551"/>
              <a:chExt cx="8193" cy="2497"/>
            </a:xfrm>
          </p:grpSpPr>
          <p:pic>
            <p:nvPicPr>
              <p:cNvPr id="9" name="图片 8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"/>
              <a:stretch>
                <a:fillRect/>
              </a:stretch>
            </p:blipFill>
            <p:spPr>
              <a:xfrm>
                <a:off x="323" y="1551"/>
                <a:ext cx="8193" cy="192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</p:pic>
          <p:sp>
            <p:nvSpPr>
              <p:cNvPr id="12" name="矩形 11"/>
              <p:cNvSpPr/>
              <p:nvPr/>
            </p:nvSpPr>
            <p:spPr>
              <a:xfrm>
                <a:off x="323" y="3576"/>
                <a:ext cx="8193" cy="47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zh-CN" altLang="en-US">
                    <a:latin typeface="Times New Roman" panose="02020603050405020304" charset="0"/>
                    <a:ea typeface="宋体" panose="02010600030101010101" pitchFamily="2" charset="-122"/>
                  </a:rPr>
                  <a:t>train.csv</a:t>
                </a:r>
                <a:endParaRPr lang="zh-CN" altLang="en-US">
                  <a:latin typeface="Times New Roman" panose="020206030504050203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8506" y="4824"/>
              <a:ext cx="6308" cy="2180"/>
              <a:chOff x="10573" y="1533"/>
              <a:chExt cx="7431" cy="2497"/>
            </a:xfrm>
          </p:grpSpPr>
          <p:pic>
            <p:nvPicPr>
              <p:cNvPr id="10" name="图片 9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5"/>
              <a:srcRect b="46815"/>
              <a:stretch>
                <a:fillRect/>
              </a:stretch>
            </p:blipFill>
            <p:spPr>
              <a:xfrm>
                <a:off x="10573" y="1533"/>
                <a:ext cx="7431" cy="190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</p:pic>
          <p:sp>
            <p:nvSpPr>
              <p:cNvPr id="14" name="矩形 13"/>
              <p:cNvSpPr/>
              <p:nvPr/>
            </p:nvSpPr>
            <p:spPr>
              <a:xfrm>
                <a:off x="10573" y="3558"/>
                <a:ext cx="7431" cy="47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latin typeface="Times New Roman" panose="02020603050405020304" charset="0"/>
                    <a:ea typeface="宋体" panose="02010600030101010101" pitchFamily="2" charset="-122"/>
                  </a:rPr>
                  <a:t>test.</a:t>
                </a:r>
                <a:r>
                  <a:rPr lang="zh-CN" altLang="en-US">
                    <a:latin typeface="Times New Roman" panose="02020603050405020304" charset="0"/>
                    <a:ea typeface="宋体" panose="02010600030101010101" pitchFamily="2" charset="-122"/>
                  </a:rPr>
                  <a:t>csv</a:t>
                </a:r>
                <a:endParaRPr lang="zh-CN" altLang="en-US">
                  <a:latin typeface="Times New Roman" panose="0202060305040502030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4636770" y="4772025"/>
            <a:ext cx="4770120" cy="1408920"/>
            <a:chOff x="680" y="7476"/>
            <a:chExt cx="8193" cy="2420"/>
          </a:xfrm>
        </p:grpSpPr>
        <p:pic>
          <p:nvPicPr>
            <p:cNvPr id="17" name="图片 1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b="46637"/>
            <a:stretch>
              <a:fillRect/>
            </a:stretch>
          </p:blipFill>
          <p:spPr>
            <a:xfrm>
              <a:off x="680" y="7476"/>
              <a:ext cx="8193" cy="1854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</p:pic>
        <p:sp>
          <p:nvSpPr>
            <p:cNvPr id="18" name="矩形 17"/>
            <p:cNvSpPr/>
            <p:nvPr>
              <p:custDataLst>
                <p:tags r:id="rId8"/>
              </p:custDataLst>
            </p:nvPr>
          </p:nvSpPr>
          <p:spPr>
            <a:xfrm>
              <a:off x="680" y="9424"/>
              <a:ext cx="8193" cy="472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>
                  <a:latin typeface="Times New Roman" panose="02020603050405020304" charset="0"/>
                  <a:ea typeface="宋体" panose="02010600030101010101" pitchFamily="2" charset="-122"/>
                </a:rPr>
                <a:t>stores.csv</a:t>
              </a:r>
              <a:endParaRPr lang="zh-CN" altLang="en-US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59105" y="4747260"/>
            <a:ext cx="3945255" cy="1420810"/>
            <a:chOff x="1939" y="7422"/>
            <a:chExt cx="5806" cy="2441"/>
          </a:xfrm>
        </p:grpSpPr>
        <p:pic>
          <p:nvPicPr>
            <p:cNvPr id="20" name="图片 1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 b="46704"/>
            <a:stretch>
              <a:fillRect/>
            </a:stretch>
          </p:blipFill>
          <p:spPr>
            <a:xfrm>
              <a:off x="1939" y="7422"/>
              <a:ext cx="5806" cy="1845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</p:pic>
        <p:sp>
          <p:nvSpPr>
            <p:cNvPr id="21" name="矩形 20"/>
            <p:cNvSpPr/>
            <p:nvPr>
              <p:custDataLst>
                <p:tags r:id="rId11"/>
              </p:custDataLst>
            </p:nvPr>
          </p:nvSpPr>
          <p:spPr>
            <a:xfrm>
              <a:off x="1939" y="9391"/>
              <a:ext cx="5806" cy="472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>
                  <a:latin typeface="Times New Roman" panose="02020603050405020304" charset="0"/>
                  <a:ea typeface="宋体" panose="02010600030101010101" pitchFamily="2" charset="-122"/>
                </a:rPr>
                <a:t>items.</a:t>
              </a:r>
              <a:r>
                <a:rPr lang="zh-CN" altLang="en-US">
                  <a:latin typeface="Times New Roman" panose="02020603050405020304" charset="0"/>
                  <a:ea typeface="宋体" panose="02010600030101010101" pitchFamily="2" charset="-122"/>
                </a:rPr>
                <a:t>csv</a:t>
              </a:r>
              <a:endParaRPr lang="zh-CN" altLang="en-US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 rot="0">
            <a:off x="5332095" y="1059180"/>
            <a:ext cx="2373630" cy="772636"/>
            <a:chOff x="1058" y="4249"/>
            <a:chExt cx="3738" cy="1465"/>
          </a:xfrm>
        </p:grpSpPr>
        <p:pic>
          <p:nvPicPr>
            <p:cNvPr id="46" name="图片 45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/>
            <a:srcRect t="22242"/>
            <a:stretch>
              <a:fillRect/>
            </a:stretch>
          </p:blipFill>
          <p:spPr>
            <a:xfrm>
              <a:off x="1058" y="4249"/>
              <a:ext cx="3738" cy="89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47" name="矩形 46"/>
            <p:cNvSpPr/>
            <p:nvPr>
              <p:custDataLst>
                <p:tags r:id="rId14"/>
              </p:custDataLst>
            </p:nvPr>
          </p:nvSpPr>
          <p:spPr>
            <a:xfrm>
              <a:off x="1058" y="5242"/>
              <a:ext cx="3738" cy="47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sz="14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transactions.csv</a:t>
              </a:r>
              <a:endParaRPr lang="en-US" altLang="en-US" sz="1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 rot="0">
            <a:off x="5598795" y="1933648"/>
            <a:ext cx="3541395" cy="796542"/>
            <a:chOff x="10336" y="5746"/>
            <a:chExt cx="5577" cy="1480"/>
          </a:xfrm>
        </p:grpSpPr>
        <p:pic>
          <p:nvPicPr>
            <p:cNvPr id="49" name="图片 48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0336" y="5746"/>
              <a:ext cx="5577" cy="939"/>
            </a:xfrm>
            <a:prstGeom prst="rect">
              <a:avLst/>
            </a:prstGeom>
            <a:ln>
              <a:solidFill>
                <a:srgbClr val="003366"/>
              </a:solidFill>
            </a:ln>
          </p:spPr>
        </p:pic>
        <p:sp>
          <p:nvSpPr>
            <p:cNvPr id="50" name="矩形 49"/>
            <p:cNvSpPr/>
            <p:nvPr>
              <p:custDataLst>
                <p:tags r:id="rId17"/>
              </p:custDataLst>
            </p:nvPr>
          </p:nvSpPr>
          <p:spPr>
            <a:xfrm>
              <a:off x="10336" y="6765"/>
              <a:ext cx="5577" cy="46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sz="140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holidays_events</a:t>
              </a:r>
              <a:r>
                <a:rPr lang="en-US" sz="14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.csv</a:t>
              </a:r>
              <a:endParaRPr lang="en-US" altLang="en-US" sz="1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 rot="0">
            <a:off x="8021955" y="1059180"/>
            <a:ext cx="1360805" cy="769631"/>
            <a:chOff x="14176" y="4218"/>
            <a:chExt cx="2143" cy="1536"/>
          </a:xfrm>
        </p:grpSpPr>
        <p:pic>
          <p:nvPicPr>
            <p:cNvPr id="52" name="图片 51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/>
            <a:srcRect t="20205" r="42979"/>
            <a:stretch>
              <a:fillRect/>
            </a:stretch>
          </p:blipFill>
          <p:spPr>
            <a:xfrm>
              <a:off x="14176" y="4218"/>
              <a:ext cx="2143" cy="971"/>
            </a:xfrm>
            <a:prstGeom prst="rect">
              <a:avLst/>
            </a:prstGeom>
            <a:ln w="12700">
              <a:solidFill>
                <a:srgbClr val="003366"/>
              </a:solidFill>
            </a:ln>
          </p:spPr>
        </p:pic>
        <p:sp>
          <p:nvSpPr>
            <p:cNvPr id="53" name="矩形 52"/>
            <p:cNvSpPr/>
            <p:nvPr>
              <p:custDataLst>
                <p:tags r:id="rId20"/>
              </p:custDataLst>
            </p:nvPr>
          </p:nvSpPr>
          <p:spPr>
            <a:xfrm>
              <a:off x="14176" y="5282"/>
              <a:ext cx="2143" cy="472"/>
            </a:xfrm>
            <a:prstGeom prst="rect">
              <a:avLst/>
            </a:prstGeom>
            <a:ln w="12700">
              <a:solidFill>
                <a:srgbClr val="003366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sz="140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oil.csv</a:t>
              </a:r>
              <a:endParaRPr lang="en-US" altLang="en-US" sz="1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</p:grpSp>
      <p:sp>
        <p:nvSpPr>
          <p:cNvPr id="3" name="五边形 2"/>
          <p:cNvSpPr/>
          <p:nvPr/>
        </p:nvSpPr>
        <p:spPr>
          <a:xfrm>
            <a:off x="9582785" y="986790"/>
            <a:ext cx="234886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Puzzled Data</a:t>
            </a:r>
            <a:endParaRPr lang="en-US" altLang="zh-CN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75885" y="927735"/>
            <a:ext cx="4406900" cy="186880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23215" y="2956560"/>
            <a:ext cx="9259570" cy="158559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23215" y="4687570"/>
            <a:ext cx="9259570" cy="1651000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五边形 25"/>
          <p:cNvSpPr/>
          <p:nvPr/>
        </p:nvSpPr>
        <p:spPr>
          <a:xfrm>
            <a:off x="9582785" y="3054985"/>
            <a:ext cx="234886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Trunk Data</a:t>
            </a:r>
            <a:endParaRPr lang="en-US" altLang="zh-CN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8" name="五边形 27"/>
          <p:cNvSpPr/>
          <p:nvPr/>
        </p:nvSpPr>
        <p:spPr>
          <a:xfrm>
            <a:off x="9582785" y="4830445"/>
            <a:ext cx="234886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Identity </a:t>
            </a: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Data</a:t>
            </a:r>
            <a:endParaRPr lang="en-US" altLang="zh-CN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9885680" y="1443990"/>
            <a:ext cx="1808480" cy="958850"/>
            <a:chOff x="15568" y="2274"/>
            <a:chExt cx="2848" cy="1510"/>
          </a:xfrm>
        </p:grpSpPr>
        <p:sp>
          <p:nvSpPr>
            <p:cNvPr id="30" name="五边形 29"/>
            <p:cNvSpPr/>
            <p:nvPr/>
          </p:nvSpPr>
          <p:spPr>
            <a:xfrm rot="5400000">
              <a:off x="16638" y="2006"/>
              <a:ext cx="709" cy="2848"/>
            </a:xfrm>
            <a:prstGeom prst="homePlate">
              <a:avLst/>
            </a:prstGeom>
            <a:solidFill>
              <a:srgbClr val="D7A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15568" y="2274"/>
              <a:ext cx="2838" cy="1052"/>
            </a:xfrm>
            <a:prstGeom prst="rect">
              <a:avLst/>
            </a:prstGeom>
            <a:solidFill>
              <a:srgbClr val="D7A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Selectively </a:t>
              </a:r>
              <a:endParaRPr lang="en-US" altLang="zh-CN">
                <a:latin typeface="Times New Roman" panose="02020603050405020304" charset="0"/>
                <a:ea typeface="宋体" panose="02010600030101010101" pitchFamily="2" charset="-122"/>
                <a:sym typeface="+mn-ea"/>
              </a:endParaRPr>
            </a:p>
            <a:p>
              <a:pPr algn="ctr"/>
              <a:r>
                <a:rPr lang="en-US" altLang="zh-CN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Waive</a:t>
              </a:r>
              <a:endParaRPr lang="en-US" altLang="zh-CN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886315" y="3506470"/>
            <a:ext cx="1808480" cy="958850"/>
            <a:chOff x="15568" y="2274"/>
            <a:chExt cx="2848" cy="1510"/>
          </a:xfrm>
        </p:grpSpPr>
        <p:sp>
          <p:nvSpPr>
            <p:cNvPr id="40" name="五边形 39"/>
            <p:cNvSpPr/>
            <p:nvPr/>
          </p:nvSpPr>
          <p:spPr>
            <a:xfrm rot="5400000">
              <a:off x="16638" y="2006"/>
              <a:ext cx="709" cy="2848"/>
            </a:xfrm>
            <a:prstGeom prst="homePlate">
              <a:avLst/>
            </a:prstGeom>
            <a:solidFill>
              <a:srgbClr val="D7A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5568" y="2274"/>
              <a:ext cx="2838" cy="1052"/>
            </a:xfrm>
            <a:prstGeom prst="rect">
              <a:avLst/>
            </a:prstGeom>
            <a:solidFill>
              <a:srgbClr val="D7A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Mainly Dependend</a:t>
              </a:r>
              <a:endParaRPr lang="en-US" altLang="zh-CN">
                <a:latin typeface="Times New Roman" panose="02020603050405020304" charset="0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9879330" y="5287645"/>
            <a:ext cx="1808480" cy="958850"/>
            <a:chOff x="15568" y="2274"/>
            <a:chExt cx="2848" cy="1510"/>
          </a:xfrm>
        </p:grpSpPr>
        <p:sp>
          <p:nvSpPr>
            <p:cNvPr id="43" name="五边形 42"/>
            <p:cNvSpPr/>
            <p:nvPr/>
          </p:nvSpPr>
          <p:spPr>
            <a:xfrm rot="5400000">
              <a:off x="16638" y="2006"/>
              <a:ext cx="709" cy="2848"/>
            </a:xfrm>
            <a:prstGeom prst="homePlate">
              <a:avLst/>
            </a:prstGeom>
            <a:solidFill>
              <a:srgbClr val="D7A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5568" y="2274"/>
              <a:ext cx="2838" cy="1052"/>
            </a:xfrm>
            <a:prstGeom prst="rect">
              <a:avLst/>
            </a:prstGeom>
            <a:solidFill>
              <a:srgbClr val="D7A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Organizational</a:t>
              </a:r>
              <a:endParaRPr lang="en-US" altLang="zh-CN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 algn="ctr"/>
              <a:r>
                <a:rPr lang="en-US" altLang="zh-CN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Key </a:t>
              </a:r>
              <a:endParaRPr lang="en-US" altLang="zh-CN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2.2. EDA: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239395" y="1033780"/>
            <a:ext cx="4041775" cy="1151890"/>
            <a:chOff x="377" y="1913"/>
            <a:chExt cx="6365" cy="1814"/>
          </a:xfrm>
        </p:grpSpPr>
        <p:grpSp>
          <p:nvGrpSpPr>
            <p:cNvPr id="6" name="组合 5"/>
            <p:cNvGrpSpPr/>
            <p:nvPr/>
          </p:nvGrpSpPr>
          <p:grpSpPr>
            <a:xfrm>
              <a:off x="3442" y="1913"/>
              <a:ext cx="3300" cy="1763"/>
              <a:chOff x="2483" y="4907"/>
              <a:chExt cx="3699" cy="1763"/>
            </a:xfrm>
          </p:grpSpPr>
          <p:sp>
            <p:nvSpPr>
              <p:cNvPr id="26" name="五边形 25"/>
              <p:cNvSpPr/>
              <p:nvPr>
                <p:custDataLst>
                  <p:tags r:id="rId1"/>
                </p:custDataLst>
              </p:nvPr>
            </p:nvSpPr>
            <p:spPr>
              <a:xfrm>
                <a:off x="2483" y="4907"/>
                <a:ext cx="3699" cy="720"/>
              </a:xfrm>
              <a:prstGeom prst="homePlat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latin typeface="Times New Roman" panose="02020603050405020304" charset="0"/>
                    <a:ea typeface="宋体" panose="02010600030101010101" pitchFamily="2" charset="-122"/>
                    <a:sym typeface="+mn-ea"/>
                  </a:rPr>
                  <a:t>Trunk Data</a:t>
                </a:r>
                <a:endParaRPr lang="en-US" altLang="zh-CN">
                  <a:latin typeface="Times New Roman" panose="02020603050405020304" charset="0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41" name="矩形 40"/>
              <p:cNvSpPr/>
              <p:nvPr>
                <p:custDataLst>
                  <p:tags r:id="rId2"/>
                </p:custDataLst>
              </p:nvPr>
            </p:nvSpPr>
            <p:spPr>
              <a:xfrm>
                <a:off x="2483" y="5618"/>
                <a:ext cx="3277" cy="1052"/>
              </a:xfrm>
              <a:prstGeom prst="rect">
                <a:avLst/>
              </a:prstGeom>
              <a:solidFill>
                <a:srgbClr val="D7A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latin typeface="Times New Roman" panose="02020603050405020304" charset="0"/>
                    <a:ea typeface="宋体" panose="02010600030101010101" pitchFamily="2" charset="-122"/>
                    <a:sym typeface="+mn-ea"/>
                  </a:rPr>
                  <a:t>Mainly Dependend</a:t>
                </a:r>
                <a:endParaRPr lang="en-US" altLang="zh-CN">
                  <a:latin typeface="Times New Roman" panose="02020603050405020304" charset="0"/>
                  <a:ea typeface="宋体" panose="02010600030101010101" pitchFamily="2" charset="-122"/>
                  <a:sym typeface="+mn-ea"/>
                </a:endParaRPr>
              </a:p>
            </p:txBody>
          </p:sp>
        </p:grpSp>
        <p:sp>
          <p:nvSpPr>
            <p:cNvPr id="9" name="矩形 8"/>
            <p:cNvSpPr/>
            <p:nvPr>
              <p:custDataLst>
                <p:tags r:id="rId3"/>
              </p:custDataLst>
            </p:nvPr>
          </p:nvSpPr>
          <p:spPr>
            <a:xfrm>
              <a:off x="377" y="1913"/>
              <a:ext cx="2730" cy="181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train.csv</a:t>
              </a:r>
              <a:endPara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  <a:p>
              <a:pPr algn="ctr"/>
              <a:r>
                <a:rPr lang="en-US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test.</a:t>
              </a:r>
              <a:r>
                <a:rPr lang="en-US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csv</a:t>
              </a:r>
              <a:endParaRPr lang="en-US" alt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39395" y="4673600"/>
            <a:ext cx="4041775" cy="1151890"/>
            <a:chOff x="377" y="7457"/>
            <a:chExt cx="6365" cy="1814"/>
          </a:xfrm>
        </p:grpSpPr>
        <p:grpSp>
          <p:nvGrpSpPr>
            <p:cNvPr id="15" name="组合 14"/>
            <p:cNvGrpSpPr/>
            <p:nvPr/>
          </p:nvGrpSpPr>
          <p:grpSpPr>
            <a:xfrm>
              <a:off x="3442" y="7474"/>
              <a:ext cx="3300" cy="1772"/>
              <a:chOff x="3043" y="1650"/>
              <a:chExt cx="3699" cy="1772"/>
            </a:xfrm>
          </p:grpSpPr>
          <p:sp>
            <p:nvSpPr>
              <p:cNvPr id="16" name="五边形 15"/>
              <p:cNvSpPr/>
              <p:nvPr>
                <p:custDataLst>
                  <p:tags r:id="rId4"/>
                </p:custDataLst>
              </p:nvPr>
            </p:nvSpPr>
            <p:spPr>
              <a:xfrm>
                <a:off x="3043" y="1650"/>
                <a:ext cx="3699" cy="720"/>
              </a:xfrm>
              <a:prstGeom prst="homePlat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latin typeface="Times New Roman" panose="02020603050405020304" charset="0"/>
                    <a:ea typeface="宋体" panose="02010600030101010101" pitchFamily="2" charset="-122"/>
                    <a:sym typeface="+mn-ea"/>
                  </a:rPr>
                  <a:t>Puzzled Data</a:t>
                </a:r>
                <a:endParaRPr lang="en-US" altLang="zh-CN">
                  <a:latin typeface="Times New Roman" panose="02020603050405020304" charset="0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17" name="矩形 16"/>
              <p:cNvSpPr/>
              <p:nvPr>
                <p:custDataLst>
                  <p:tags r:id="rId5"/>
                </p:custDataLst>
              </p:nvPr>
            </p:nvSpPr>
            <p:spPr>
              <a:xfrm>
                <a:off x="3043" y="2370"/>
                <a:ext cx="3276" cy="1052"/>
              </a:xfrm>
              <a:prstGeom prst="rect">
                <a:avLst/>
              </a:prstGeom>
              <a:solidFill>
                <a:srgbClr val="D7A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latin typeface="Times New Roman" panose="02020603050405020304" charset="0"/>
                    <a:ea typeface="宋体" panose="02010600030101010101" pitchFamily="2" charset="-122"/>
                    <a:sym typeface="+mn-ea"/>
                  </a:rPr>
                  <a:t>Selectively </a:t>
                </a:r>
                <a:endParaRPr lang="en-US" altLang="zh-CN">
                  <a:latin typeface="Times New Roman" panose="02020603050405020304" charset="0"/>
                  <a:ea typeface="宋体" panose="02010600030101010101" pitchFamily="2" charset="-122"/>
                  <a:sym typeface="+mn-ea"/>
                </a:endParaRPr>
              </a:p>
              <a:p>
                <a:pPr algn="ctr"/>
                <a:r>
                  <a:rPr lang="en-US" altLang="zh-CN">
                    <a:latin typeface="Times New Roman" panose="02020603050405020304" charset="0"/>
                    <a:ea typeface="宋体" panose="02010600030101010101" pitchFamily="2" charset="-122"/>
                    <a:sym typeface="+mn-ea"/>
                  </a:rPr>
                  <a:t>Waive</a:t>
                </a:r>
                <a:endParaRPr lang="en-US" altLang="zh-CN">
                  <a:latin typeface="Times New Roman" panose="020206030504050203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8" name="矩形 17"/>
            <p:cNvSpPr/>
            <p:nvPr>
              <p:custDataLst>
                <p:tags r:id="rId6"/>
              </p:custDataLst>
            </p:nvPr>
          </p:nvSpPr>
          <p:spPr>
            <a:xfrm>
              <a:off x="377" y="7457"/>
              <a:ext cx="2730" cy="181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sz="1400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transactions.csv</a:t>
              </a:r>
              <a:endParaRPr lang="en-US" sz="14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  <a:p>
              <a:pPr algn="ctr"/>
              <a:r>
                <a:rPr lang="en-US" sz="14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holidays_events</a:t>
              </a:r>
              <a:r>
                <a:rPr lang="en-US" sz="1400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.csv</a:t>
              </a:r>
              <a:endParaRPr lang="en-US" sz="14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  <a:p>
              <a:pPr algn="ctr"/>
              <a:r>
                <a:rPr lang="en-US" sz="1400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oil.csv.</a:t>
              </a:r>
              <a:endParaRPr lang="en-US" altLang="en-US" sz="14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260350" y="2863850"/>
            <a:ext cx="11536680" cy="3027045"/>
            <a:chOff x="410" y="4622"/>
            <a:chExt cx="18168" cy="4767"/>
          </a:xfrm>
        </p:grpSpPr>
        <p:grpSp>
          <p:nvGrpSpPr>
            <p:cNvPr id="20" name="组合 19"/>
            <p:cNvGrpSpPr/>
            <p:nvPr/>
          </p:nvGrpSpPr>
          <p:grpSpPr>
            <a:xfrm>
              <a:off x="410" y="4622"/>
              <a:ext cx="6365" cy="1814"/>
              <a:chOff x="377" y="4893"/>
              <a:chExt cx="6365" cy="1814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442" y="4935"/>
                <a:ext cx="3300" cy="1772"/>
                <a:chOff x="2483" y="7703"/>
                <a:chExt cx="3699" cy="1772"/>
              </a:xfrm>
            </p:grpSpPr>
            <p:sp>
              <p:nvSpPr>
                <p:cNvPr id="28" name="五边形 27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2483" y="7703"/>
                  <a:ext cx="3699" cy="720"/>
                </a:xfrm>
                <a:prstGeom prst="homePlat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>
                      <a:latin typeface="Times New Roman" panose="02020603050405020304" charset="0"/>
                      <a:ea typeface="宋体" panose="02010600030101010101" pitchFamily="2" charset="-122"/>
                      <a:sym typeface="+mn-ea"/>
                    </a:rPr>
                    <a:t>Identity Data</a:t>
                  </a:r>
                  <a:endParaRPr lang="en-US" altLang="zh-CN">
                    <a:latin typeface="Times New Roman" panose="02020603050405020304" charset="0"/>
                    <a:ea typeface="宋体" panose="02010600030101010101" pitchFamily="2" charset="-122"/>
                    <a:sym typeface="+mn-ea"/>
                  </a:endParaRPr>
                </a:p>
              </p:txBody>
            </p:sp>
            <p:sp>
              <p:nvSpPr>
                <p:cNvPr id="44" name="矩形 43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2483" y="8423"/>
                  <a:ext cx="3253" cy="1052"/>
                </a:xfrm>
                <a:prstGeom prst="rect">
                  <a:avLst/>
                </a:prstGeom>
                <a:solidFill>
                  <a:srgbClr val="D7A8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>
                      <a:latin typeface="Times New Roman" panose="02020603050405020304" charset="0"/>
                      <a:ea typeface="宋体" panose="02010600030101010101" pitchFamily="2" charset="-122"/>
                      <a:sym typeface="+mn-ea"/>
                    </a:rPr>
                    <a:t>Organizational</a:t>
                  </a:r>
                  <a:endParaRPr lang="en-US" altLang="zh-CN">
                    <a:latin typeface="Times New Roman" panose="02020603050405020304" charset="0"/>
                    <a:ea typeface="宋体" panose="02010600030101010101" pitchFamily="2" charset="-122"/>
                  </a:endParaRPr>
                </a:p>
                <a:p>
                  <a:pPr algn="ctr"/>
                  <a:r>
                    <a:rPr lang="en-US" altLang="zh-CN">
                      <a:latin typeface="Times New Roman" panose="02020603050405020304" charset="0"/>
                      <a:ea typeface="宋体" panose="02010600030101010101" pitchFamily="2" charset="-122"/>
                      <a:sym typeface="+mn-ea"/>
                    </a:rPr>
                    <a:t>Key </a:t>
                  </a:r>
                  <a:endParaRPr lang="en-US" altLang="zh-CN">
                    <a:latin typeface="Times New Roman" panose="0202060305040502030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0" name="矩形 9"/>
              <p:cNvSpPr/>
              <p:nvPr>
                <p:custDataLst>
                  <p:tags r:id="rId9"/>
                </p:custDataLst>
              </p:nvPr>
            </p:nvSpPr>
            <p:spPr>
              <a:xfrm>
                <a:off x="377" y="4893"/>
                <a:ext cx="2730" cy="181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b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rPr>
                  <a:t>stores.csv</a:t>
                </a:r>
                <a:endParaRPr lang="en-US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endParaRPr>
              </a:p>
              <a:p>
                <a:pPr algn="ctr"/>
                <a:r>
                  <a:rPr lang="en-US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items.</a:t>
                </a:r>
                <a:r>
                  <a:rPr lang="en-US" b="1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rPr>
                  <a:t>csv</a:t>
                </a:r>
                <a:endParaRPr lang="en-US" altLang="en-US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endParaRPr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6845" y="4622"/>
              <a:ext cx="11733" cy="4767"/>
              <a:chOff x="6845" y="5176"/>
              <a:chExt cx="11733" cy="4767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15511" y="5589"/>
                <a:ext cx="2829" cy="101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en-US" altLang="zh-CN">
                    <a:latin typeface="Times New Roman" panose="02020603050405020304" charset="0"/>
                    <a:ea typeface="宋体" panose="02010600030101010101" pitchFamily="2" charset="-122"/>
                    <a:sym typeface="+mn-ea"/>
                  </a:rPr>
                  <a:t> Jointly </a:t>
                </a:r>
                <a:r>
                  <a:rPr lang="en-US" altLang="zh-CN">
                    <a:latin typeface="Times New Roman" panose="02020603050405020304" charset="0"/>
                    <a:ea typeface="宋体" panose="02010600030101010101" pitchFamily="2" charset="-122"/>
                    <a:sym typeface="+mn-ea"/>
                  </a:rPr>
                  <a:t>EDA</a:t>
                </a:r>
                <a:r>
                  <a:rPr lang="en-US" altLang="zh-CN">
                    <a:latin typeface="Times New Roman" panose="02020603050405020304" charset="0"/>
                    <a:ea typeface="宋体" panose="02010600030101010101" pitchFamily="2" charset="-122"/>
                    <a:sym typeface="+mn-ea"/>
                  </a:rPr>
                  <a:t> with Trunk Data </a:t>
                </a:r>
                <a:endParaRPr lang="en-US" altLang="zh-CN">
                  <a:latin typeface="Times New Roman" panose="02020603050405020304" charset="0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49" name="流程图: 过程 48"/>
              <p:cNvSpPr/>
              <p:nvPr/>
            </p:nvSpPr>
            <p:spPr>
              <a:xfrm>
                <a:off x="6845" y="5176"/>
                <a:ext cx="11733" cy="2677"/>
              </a:xfrm>
              <a:prstGeom prst="flowChartProcess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en-US" altLang="zh-CN"/>
              </a:p>
            </p:txBody>
          </p:sp>
          <p:pic>
            <p:nvPicPr>
              <p:cNvPr id="55" name="图片 54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1"/>
              <a:srcRect b="55500"/>
              <a:stretch>
                <a:fillRect/>
              </a:stretch>
            </p:blipFill>
            <p:spPr>
              <a:xfrm>
                <a:off x="7250" y="5291"/>
                <a:ext cx="7855" cy="445"/>
              </a:xfrm>
              <a:prstGeom prst="rect">
                <a:avLst/>
              </a:prstGeom>
              <a:ln>
                <a:solidFill>
                  <a:srgbClr val="003366"/>
                </a:solidFill>
              </a:ln>
            </p:spPr>
          </p:pic>
          <p:sp>
            <p:nvSpPr>
              <p:cNvPr id="56" name="矩形 55"/>
              <p:cNvSpPr/>
              <p:nvPr/>
            </p:nvSpPr>
            <p:spPr>
              <a:xfrm>
                <a:off x="9599" y="5291"/>
                <a:ext cx="1142" cy="445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10827" y="5291"/>
                <a:ext cx="1133" cy="445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63" name="组合 62"/>
              <p:cNvGrpSpPr/>
              <p:nvPr/>
            </p:nvGrpSpPr>
            <p:grpSpPr>
              <a:xfrm>
                <a:off x="7844" y="5858"/>
                <a:ext cx="7410" cy="386"/>
                <a:chOff x="7844" y="6022"/>
                <a:chExt cx="7410" cy="386"/>
              </a:xfrm>
            </p:grpSpPr>
            <p:pic>
              <p:nvPicPr>
                <p:cNvPr id="53" name="图片 52"/>
                <p:cNvPicPr>
                  <a:picLocks noChangeAspect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13"/>
                <a:srcRect t="7627" b="51377"/>
                <a:stretch>
                  <a:fillRect/>
                </a:stretch>
              </p:blipFill>
              <p:spPr>
                <a:xfrm>
                  <a:off x="7844" y="6022"/>
                  <a:ext cx="7411" cy="387"/>
                </a:xfrm>
                <a:prstGeom prst="rect">
                  <a:avLst/>
                </a:prstGeom>
                <a:ln>
                  <a:solidFill>
                    <a:srgbClr val="003366"/>
                  </a:solidFill>
                </a:ln>
              </p:spPr>
            </p:pic>
            <p:sp>
              <p:nvSpPr>
                <p:cNvPr id="60" name="矩形 59"/>
                <p:cNvSpPr/>
                <p:nvPr/>
              </p:nvSpPr>
              <p:spPr>
                <a:xfrm>
                  <a:off x="8165" y="6022"/>
                  <a:ext cx="1208" cy="386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>
                <a:off x="7844" y="6341"/>
                <a:ext cx="4910" cy="384"/>
                <a:chOff x="7844" y="6573"/>
                <a:chExt cx="4910" cy="384"/>
              </a:xfrm>
            </p:grpSpPr>
            <p:pic>
              <p:nvPicPr>
                <p:cNvPr id="54" name="图片 53"/>
                <p:cNvPicPr>
                  <a:picLocks noChangeAspect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15"/>
                <a:srcRect b="58984"/>
                <a:stretch>
                  <a:fillRect/>
                </a:stretch>
              </p:blipFill>
              <p:spPr>
                <a:xfrm>
                  <a:off x="7844" y="6579"/>
                  <a:ext cx="4911" cy="379"/>
                </a:xfrm>
                <a:prstGeom prst="rect">
                  <a:avLst/>
                </a:prstGeom>
                <a:ln>
                  <a:solidFill>
                    <a:srgbClr val="003366"/>
                  </a:solidFill>
                </a:ln>
              </p:spPr>
            </p:pic>
            <p:sp>
              <p:nvSpPr>
                <p:cNvPr id="61" name="矩形 60"/>
                <p:cNvSpPr/>
                <p:nvPr/>
              </p:nvSpPr>
              <p:spPr>
                <a:xfrm>
                  <a:off x="8198" y="6573"/>
                  <a:ext cx="1208" cy="385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62" name="图片 61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17"/>
              <a:srcRect l="7810" t="14516"/>
              <a:stretch>
                <a:fillRect/>
              </a:stretch>
            </p:blipFill>
            <p:spPr>
              <a:xfrm>
                <a:off x="7067" y="7384"/>
                <a:ext cx="9367" cy="352"/>
              </a:xfrm>
              <a:prstGeom prst="rect">
                <a:avLst/>
              </a:prstGeom>
              <a:ln>
                <a:solidFill>
                  <a:srgbClr val="003366"/>
                </a:solidFill>
              </a:ln>
            </p:spPr>
          </p:pic>
          <p:sp>
            <p:nvSpPr>
              <p:cNvPr id="59" name="下箭头 58"/>
              <p:cNvSpPr/>
              <p:nvPr/>
            </p:nvSpPr>
            <p:spPr>
              <a:xfrm>
                <a:off x="11260" y="5736"/>
                <a:ext cx="135" cy="734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" name="下箭头 57"/>
              <p:cNvSpPr/>
              <p:nvPr/>
            </p:nvSpPr>
            <p:spPr>
              <a:xfrm>
                <a:off x="9992" y="5740"/>
                <a:ext cx="135" cy="363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5" name="下箭头 64"/>
              <p:cNvSpPr/>
              <p:nvPr/>
            </p:nvSpPr>
            <p:spPr>
              <a:xfrm>
                <a:off x="7352" y="5911"/>
                <a:ext cx="236" cy="834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66" name="图片 65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19"/>
              <a:stretch>
                <a:fillRect/>
              </a:stretch>
            </p:blipFill>
            <p:spPr>
              <a:xfrm>
                <a:off x="7067" y="6920"/>
                <a:ext cx="11280" cy="378"/>
              </a:xfrm>
              <a:prstGeom prst="rect">
                <a:avLst/>
              </a:prstGeom>
              <a:ln>
                <a:solidFill>
                  <a:srgbClr val="003366"/>
                </a:solidFill>
              </a:ln>
            </p:spPr>
          </p:pic>
          <p:sp>
            <p:nvSpPr>
              <p:cNvPr id="73" name="流程图: 过程 72"/>
              <p:cNvSpPr/>
              <p:nvPr/>
            </p:nvSpPr>
            <p:spPr>
              <a:xfrm>
                <a:off x="6845" y="7992"/>
                <a:ext cx="11733" cy="1951"/>
              </a:xfrm>
              <a:prstGeom prst="flowChartProcess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en-US" altLang="zh-CN"/>
              </a:p>
            </p:txBody>
          </p:sp>
          <p:sp>
            <p:nvSpPr>
              <p:cNvPr id="78" name="文本框 77"/>
              <p:cNvSpPr txBox="1"/>
              <p:nvPr/>
            </p:nvSpPr>
            <p:spPr>
              <a:xfrm>
                <a:off x="14568" y="8077"/>
                <a:ext cx="3930" cy="1793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pPr algn="ctr"/>
                <a:r>
                  <a:rPr lang="en-US" altLang="zh-CN">
                    <a:latin typeface="Times New Roman" panose="02020603050405020304" charset="0"/>
                    <a:ea typeface="宋体" panose="02010600030101010101" pitchFamily="2" charset="-122"/>
                    <a:sym typeface="+mn-ea"/>
                  </a:rPr>
                  <a:t>EDA on Distribution -&gt; EDA on Correlation -&gt;</a:t>
                </a:r>
                <a:endParaRPr lang="en-US" altLang="zh-CN">
                  <a:latin typeface="Times New Roman" panose="02020603050405020304" charset="0"/>
                  <a:ea typeface="宋体" panose="02010600030101010101" pitchFamily="2" charset="-122"/>
                  <a:sym typeface="+mn-ea"/>
                </a:endParaRPr>
              </a:p>
              <a:p>
                <a:pPr algn="ctr"/>
                <a:r>
                  <a:rPr lang="en-US" altLang="zh-CN">
                    <a:latin typeface="Times New Roman" panose="02020603050405020304" charset="0"/>
                    <a:ea typeface="宋体" panose="02010600030101010101" pitchFamily="2" charset="-122"/>
                    <a:sym typeface="+mn-ea"/>
                  </a:rPr>
                  <a:t>Whether a good feature?</a:t>
                </a:r>
                <a:endParaRPr lang="en-US" altLang="zh-CN">
                  <a:latin typeface="Times New Roman" panose="02020603050405020304" charset="0"/>
                  <a:ea typeface="宋体" panose="02010600030101010101" pitchFamily="2" charset="-122"/>
                  <a:sym typeface="+mn-ea"/>
                </a:endParaRPr>
              </a:p>
              <a:p>
                <a:pPr algn="ctr"/>
                <a:r>
                  <a:rPr lang="en-US" altLang="zh-CN" b="1">
                    <a:latin typeface="Times New Roman" panose="02020603050405020304" charset="0"/>
                    <a:ea typeface="宋体" panose="02010600030101010101" pitchFamily="2" charset="-122"/>
                    <a:sym typeface="+mn-ea"/>
                  </a:rPr>
                  <a:t>NO!</a:t>
                </a:r>
                <a:endParaRPr lang="en-US" altLang="zh-CN" b="1">
                  <a:latin typeface="Times New Roman" panose="02020603050405020304" charset="0"/>
                  <a:ea typeface="宋体" panose="02010600030101010101" pitchFamily="2" charset="-122"/>
                  <a:sym typeface="+mn-ea"/>
                </a:endParaRPr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4346575" y="1033780"/>
            <a:ext cx="7449820" cy="1699260"/>
            <a:chOff x="6845" y="2246"/>
            <a:chExt cx="11732" cy="2676"/>
          </a:xfrm>
        </p:grpSpPr>
        <p:grpSp>
          <p:nvGrpSpPr>
            <p:cNvPr id="29" name="组合 28"/>
            <p:cNvGrpSpPr/>
            <p:nvPr/>
          </p:nvGrpSpPr>
          <p:grpSpPr>
            <a:xfrm>
              <a:off x="7077" y="2442"/>
              <a:ext cx="7855" cy="1000"/>
              <a:chOff x="7445" y="3191"/>
              <a:chExt cx="9144" cy="1164"/>
            </a:xfrm>
          </p:grpSpPr>
          <p:pic>
            <p:nvPicPr>
              <p:cNvPr id="23" name="图片 22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11"/>
              <a:stretch>
                <a:fillRect/>
              </a:stretch>
            </p:blipFill>
            <p:spPr>
              <a:xfrm>
                <a:off x="7445" y="3191"/>
                <a:ext cx="9144" cy="1164"/>
              </a:xfrm>
              <a:prstGeom prst="rect">
                <a:avLst/>
              </a:prstGeom>
              <a:ln>
                <a:solidFill>
                  <a:srgbClr val="003366"/>
                </a:solidFill>
              </a:ln>
            </p:spPr>
          </p:pic>
          <p:sp>
            <p:nvSpPr>
              <p:cNvPr id="24" name="矩形 23"/>
              <p:cNvSpPr/>
              <p:nvPr/>
            </p:nvSpPr>
            <p:spPr>
              <a:xfrm>
                <a:off x="13042" y="3198"/>
                <a:ext cx="1455" cy="529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7078" y="3660"/>
              <a:ext cx="7316" cy="986"/>
              <a:chOff x="7077" y="3148"/>
              <a:chExt cx="7049" cy="950"/>
            </a:xfrm>
          </p:grpSpPr>
          <p:pic>
            <p:nvPicPr>
              <p:cNvPr id="22" name="图片 21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22"/>
              <a:srcRect t="13242"/>
              <a:stretch>
                <a:fillRect/>
              </a:stretch>
            </p:blipFill>
            <p:spPr>
              <a:xfrm>
                <a:off x="7077" y="3148"/>
                <a:ext cx="7048" cy="950"/>
              </a:xfrm>
              <a:prstGeom prst="rect">
                <a:avLst/>
              </a:prstGeom>
              <a:ln>
                <a:solidFill>
                  <a:srgbClr val="003366"/>
                </a:solidFill>
              </a:ln>
            </p:spPr>
          </p:pic>
          <p:sp>
            <p:nvSpPr>
              <p:cNvPr id="27" name="矩形 26"/>
              <p:cNvSpPr/>
              <p:nvPr/>
            </p:nvSpPr>
            <p:spPr>
              <a:xfrm>
                <a:off x="9346" y="3148"/>
                <a:ext cx="4780" cy="403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4" name="流程图: 过程 33"/>
            <p:cNvSpPr/>
            <p:nvPr/>
          </p:nvSpPr>
          <p:spPr>
            <a:xfrm>
              <a:off x="6845" y="2246"/>
              <a:ext cx="11733" cy="2677"/>
            </a:xfrm>
            <a:prstGeom prst="flowChartProcess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  <p:sp>
          <p:nvSpPr>
            <p:cNvPr id="67" name="文本框 66"/>
            <p:cNvSpPr txBox="1"/>
            <p:nvPr>
              <p:custDataLst>
                <p:tags r:id="rId23"/>
              </p:custDataLst>
            </p:nvPr>
          </p:nvSpPr>
          <p:spPr>
            <a:xfrm>
              <a:off x="15105" y="2605"/>
              <a:ext cx="3392" cy="1888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ctr"/>
              <a:r>
                <a:rPr lang="en-US" altLang="zh-CN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EDA on </a:t>
              </a:r>
              <a:endParaRPr lang="en-US" altLang="zh-CN">
                <a:latin typeface="Times New Roman" panose="02020603050405020304" charset="0"/>
                <a:ea typeface="宋体" panose="02010600030101010101" pitchFamily="2" charset="-122"/>
                <a:sym typeface="+mn-ea"/>
              </a:endParaRPr>
            </a:p>
            <a:p>
              <a:pPr algn="ctr"/>
              <a:r>
                <a:rPr lang="en-US" altLang="zh-CN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the relationship</a:t>
              </a:r>
              <a:endParaRPr lang="en-US" altLang="zh-CN">
                <a:latin typeface="Times New Roman" panose="02020603050405020304" charset="0"/>
                <a:ea typeface="宋体" panose="02010600030101010101" pitchFamily="2" charset="-122"/>
                <a:sym typeface="+mn-ea"/>
              </a:endParaRPr>
            </a:p>
            <a:p>
              <a:pPr algn="ctr"/>
              <a:r>
                <a:rPr lang="en-US" altLang="zh-CN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 between different Features and Target</a:t>
              </a:r>
              <a:endParaRPr lang="en-US" altLang="zh-CN">
                <a:latin typeface="Times New Roman" panose="02020603050405020304" charset="0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71" name="矩形 70"/>
          <p:cNvSpPr/>
          <p:nvPr>
            <p:custDataLst>
              <p:tags r:id="rId24"/>
            </p:custDataLst>
          </p:nvPr>
        </p:nvSpPr>
        <p:spPr>
          <a:xfrm>
            <a:off x="137795" y="6049645"/>
            <a:ext cx="11607800" cy="43624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</a:rPr>
              <a:t>Two points to note for EDA on Huge Data: 1. Memory management and garbage collection 2.Select a scope</a:t>
            </a:r>
            <a:endParaRPr lang="en-US" altLang="zh-CN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pic>
        <p:nvPicPr>
          <p:cNvPr id="74" name="图片 73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7353300" y="4745355"/>
            <a:ext cx="1903095" cy="1048385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5989955" y="4770120"/>
            <a:ext cx="1363345" cy="998220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4422140" y="4786630"/>
            <a:ext cx="1673225" cy="965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2.2. EDA: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86360" y="1014730"/>
            <a:ext cx="11798300" cy="2874645"/>
            <a:chOff x="136" y="1598"/>
            <a:chExt cx="18580" cy="4527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36" y="1598"/>
              <a:ext cx="5209" cy="3024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5670" y="1604"/>
              <a:ext cx="8063" cy="302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4240" y="1614"/>
              <a:ext cx="4257" cy="3204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17" y="4430"/>
              <a:ext cx="5456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600">
                  <a:latin typeface="Times New Roman" panose="02020603050405020304" charset="0"/>
                  <a:ea typeface="宋体" panose="02010600030101010101" pitchFamily="2" charset="-122"/>
                </a:rPr>
                <a:t>The store numbers range from 1 to 54.</a:t>
              </a:r>
              <a:endParaRPr lang="zh-CN" altLang="en-US" sz="1600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r>
                <a:rPr lang="zh-CN" altLang="en-US" sz="1600">
                  <a:latin typeface="Times New Roman" panose="02020603050405020304" charset="0"/>
                  <a:ea typeface="宋体" panose="02010600030101010101" pitchFamily="2" charset="-122"/>
                </a:rPr>
                <a:t>Store No. 44 has the maximum sales.</a:t>
              </a:r>
              <a:endParaRPr lang="zh-CN" altLang="en-US" sz="1600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r>
                <a:rPr lang="zh-CN" altLang="en-US" sz="16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Store No. 52 has the minimum sales.</a:t>
              </a:r>
              <a:endParaRPr lang="zh-CN" altLang="en-US" sz="1600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023" y="4818"/>
              <a:ext cx="7693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6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Only few items have very high sales.</a:t>
              </a:r>
              <a:endParaRPr lang="zh-CN" altLang="en-US" sz="1600" b="1"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r>
                <a:rPr lang="zh-CN" altLang="en-US" sz="16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Variation can be seen in sales for different item no.'s</a:t>
              </a:r>
              <a:endParaRPr lang="zh-CN" altLang="en-US" sz="1600"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4066" y="4818"/>
              <a:ext cx="4650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6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Given Data is from 2013 to 2017.</a:t>
              </a:r>
              <a:endParaRPr lang="zh-CN" altLang="en-US" sz="1600">
                <a:latin typeface="Times New Roman" panose="02020603050405020304" charset="0"/>
                <a:ea typeface="宋体" panose="02010600030101010101" pitchFamily="2" charset="-122"/>
                <a:sym typeface="+mn-ea"/>
              </a:endParaRPr>
            </a:p>
            <a:p>
              <a:r>
                <a:rPr lang="zh-CN" altLang="en-US" sz="16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Sales are increasing</a:t>
              </a:r>
              <a:r>
                <a:rPr lang="en-US" altLang="zh-CN" sz="16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.</a:t>
              </a:r>
              <a:endParaRPr lang="en-US" altLang="zh-CN" sz="1600" b="1">
                <a:latin typeface="Times New Roman" panose="02020603050405020304" charset="0"/>
                <a:ea typeface="宋体" panose="02010600030101010101" pitchFamily="2" charset="-122"/>
                <a:sym typeface="+mn-ea"/>
              </a:endParaRPr>
            </a:p>
            <a:p>
              <a:r>
                <a:rPr lang="en-US" altLang="zh-CN" sz="16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Sales in 2017 hasn't finished yet</a:t>
              </a:r>
              <a:endParaRPr lang="en-US" altLang="zh-CN" sz="1600" b="1">
                <a:latin typeface="Times New Roman" panose="02020603050405020304" charset="0"/>
                <a:ea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91770" y="3757295"/>
            <a:ext cx="11799570" cy="1559560"/>
            <a:chOff x="302" y="6125"/>
            <a:chExt cx="18582" cy="2456"/>
          </a:xfrm>
        </p:grpSpPr>
        <p:pic>
          <p:nvPicPr>
            <p:cNvPr id="25" name="图片 2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5827" y="6197"/>
              <a:ext cx="3037" cy="1972"/>
            </a:xfrm>
            <a:prstGeom prst="rect">
              <a:avLst/>
            </a:prstGeom>
          </p:spPr>
        </p:pic>
        <p:grpSp>
          <p:nvGrpSpPr>
            <p:cNvPr id="30" name="组合 29"/>
            <p:cNvGrpSpPr/>
            <p:nvPr/>
          </p:nvGrpSpPr>
          <p:grpSpPr>
            <a:xfrm>
              <a:off x="302" y="6125"/>
              <a:ext cx="5524" cy="2456"/>
              <a:chOff x="600" y="5231"/>
              <a:chExt cx="5524" cy="2456"/>
            </a:xfrm>
          </p:grpSpPr>
          <p:pic>
            <p:nvPicPr>
              <p:cNvPr id="31" name="图片 30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0"/>
              <a:stretch>
                <a:fillRect/>
              </a:stretch>
            </p:blipFill>
            <p:spPr>
              <a:xfrm>
                <a:off x="600" y="5231"/>
                <a:ext cx="2841" cy="2456"/>
              </a:xfrm>
              <a:prstGeom prst="rect">
                <a:avLst/>
              </a:prstGeom>
            </p:spPr>
          </p:pic>
          <p:pic>
            <p:nvPicPr>
              <p:cNvPr id="32" name="图片 31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2"/>
              <a:stretch>
                <a:fillRect/>
              </a:stretch>
            </p:blipFill>
            <p:spPr>
              <a:xfrm>
                <a:off x="3284" y="5231"/>
                <a:ext cx="2841" cy="2456"/>
              </a:xfrm>
              <a:prstGeom prst="rect">
                <a:avLst/>
              </a:prstGeom>
            </p:spPr>
          </p:pic>
        </p:grpSp>
        <p:pic>
          <p:nvPicPr>
            <p:cNvPr id="33" name="图片 32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8864" y="6197"/>
              <a:ext cx="3047" cy="2014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2027" y="6267"/>
              <a:ext cx="2021" cy="1026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12173" y="7394"/>
              <a:ext cx="1669" cy="844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14237" y="6267"/>
              <a:ext cx="2082" cy="915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/>
            <a:stretch>
              <a:fillRect/>
            </a:stretch>
          </p:blipFill>
          <p:spPr>
            <a:xfrm>
              <a:off x="14414" y="7573"/>
              <a:ext cx="1728" cy="80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4"/>
            <a:stretch>
              <a:fillRect/>
            </a:stretch>
          </p:blipFill>
          <p:spPr>
            <a:xfrm>
              <a:off x="16466" y="6267"/>
              <a:ext cx="1071" cy="887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26"/>
            <a:stretch>
              <a:fillRect/>
            </a:stretch>
          </p:blipFill>
          <p:spPr>
            <a:xfrm>
              <a:off x="16459" y="7525"/>
              <a:ext cx="1078" cy="853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28"/>
            <a:stretch>
              <a:fillRect/>
            </a:stretch>
          </p:blipFill>
          <p:spPr>
            <a:xfrm>
              <a:off x="17684" y="6267"/>
              <a:ext cx="1156" cy="65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0"/>
            <a:stretch>
              <a:fillRect/>
            </a:stretch>
          </p:blipFill>
          <p:spPr>
            <a:xfrm>
              <a:off x="17772" y="7594"/>
              <a:ext cx="1112" cy="617"/>
            </a:xfrm>
            <a:prstGeom prst="rect">
              <a:avLst/>
            </a:prstGeom>
          </p:spPr>
        </p:pic>
      </p:grpSp>
      <p:grpSp>
        <p:nvGrpSpPr>
          <p:cNvPr id="79" name="组合 78"/>
          <p:cNvGrpSpPr/>
          <p:nvPr/>
        </p:nvGrpSpPr>
        <p:grpSpPr>
          <a:xfrm>
            <a:off x="191770" y="5316855"/>
            <a:ext cx="11957685" cy="1047750"/>
            <a:chOff x="302" y="8373"/>
            <a:chExt cx="18831" cy="1650"/>
          </a:xfrm>
        </p:grpSpPr>
        <p:sp>
          <p:nvSpPr>
            <p:cNvPr id="35" name="文本框 34"/>
            <p:cNvSpPr txBox="1"/>
            <p:nvPr>
              <p:custDataLst>
                <p:tags r:id="rId31"/>
              </p:custDataLst>
            </p:nvPr>
          </p:nvSpPr>
          <p:spPr>
            <a:xfrm>
              <a:off x="302" y="8431"/>
              <a:ext cx="9298" cy="150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 anchor="t">
              <a:spAutoFit/>
            </a:bodyPr>
            <a:p>
              <a:r>
                <a:rPr lang="en-US" altLang="zh-CN" sz="14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Date: </a:t>
              </a:r>
              <a:r>
                <a:rPr lang="zh-CN" altLang="en-US" sz="14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December  max</a:t>
              </a:r>
              <a:r>
                <a:rPr lang="en-US" altLang="zh-CN" sz="14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 &lt;-&gt; </a:t>
              </a:r>
              <a:r>
                <a:rPr lang="zh-CN" altLang="en-US" sz="14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February</a:t>
              </a:r>
              <a:r>
                <a:rPr lang="en-US" altLang="zh-CN" sz="14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 min</a:t>
              </a:r>
              <a:r>
                <a:rPr lang="zh-CN" altLang="en-US" sz="14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(Christmas prefered.)</a:t>
              </a:r>
              <a:endParaRPr lang="zh-CN" altLang="en-US" sz="1400" b="1">
                <a:latin typeface="Times New Roman" panose="02020603050405020304" charset="0"/>
                <a:ea typeface="宋体" panose="02010600030101010101" pitchFamily="2" charset="-122"/>
                <a:sym typeface="+mn-ea"/>
              </a:endParaRPr>
            </a:p>
            <a:p>
              <a:r>
                <a:rPr lang="en-US" altLang="zh-CN" sz="14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Day: </a:t>
              </a:r>
              <a:r>
                <a:rPr lang="zh-CN" altLang="en-US" sz="14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Sunday</a:t>
              </a:r>
              <a:r>
                <a:rPr lang="en-US" altLang="zh-CN" sz="14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&amp;</a:t>
              </a:r>
              <a:r>
                <a:rPr lang="zh-CN" altLang="en-US" sz="14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Saturday</a:t>
              </a:r>
              <a:r>
                <a:rPr lang="en-US" altLang="zh-CN" sz="14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 max &lt;-&gt;</a:t>
              </a:r>
              <a:r>
                <a:rPr lang="zh-CN" altLang="en-US" sz="14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 </a:t>
              </a:r>
              <a:r>
                <a:rPr lang="zh-CN" altLang="en-US" sz="14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Thursday</a:t>
              </a:r>
              <a:r>
                <a:rPr lang="en-US" altLang="zh-CN" sz="14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 min</a:t>
              </a:r>
              <a:r>
                <a:rPr lang="zh-CN" altLang="en-US" sz="14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(Weekends prefered</a:t>
              </a:r>
              <a:r>
                <a:rPr lang="en-US" altLang="zh-CN" sz="14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.</a:t>
              </a:r>
              <a:r>
                <a:rPr lang="zh-CN" altLang="en-US" sz="14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)</a:t>
              </a:r>
              <a:endParaRPr lang="zh-CN" altLang="en-US" sz="1400" b="1">
                <a:latin typeface="Times New Roman" panose="02020603050405020304" charset="0"/>
                <a:ea typeface="宋体" panose="02010600030101010101" pitchFamily="2" charset="-122"/>
                <a:sym typeface="+mn-ea"/>
              </a:endParaRPr>
            </a:p>
            <a:p>
              <a:r>
                <a:rPr lang="en-US" sz="14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Locate: </a:t>
              </a:r>
              <a:r>
                <a:rPr sz="14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Pichincha</a:t>
              </a:r>
              <a:r>
                <a:rPr lang="en-US" sz="14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&amp;</a:t>
              </a:r>
              <a:r>
                <a:rPr sz="14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Guayas max</a:t>
              </a:r>
              <a:r>
                <a:rPr lang="en-US" sz="14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 &lt;-&gt; </a:t>
              </a:r>
              <a:r>
                <a:rPr sz="14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Other much lower</a:t>
              </a:r>
              <a:r>
                <a:rPr lang="en-US" sz="14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 ; </a:t>
              </a:r>
              <a:r>
                <a:rPr sz="14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Quito max</a:t>
              </a:r>
              <a:r>
                <a:rPr lang="en-US" sz="14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 </a:t>
              </a:r>
              <a:endParaRPr lang="en-US" sz="1400" b="1">
                <a:latin typeface="Times New Roman" panose="02020603050405020304" charset="0"/>
                <a:ea typeface="宋体" panose="02010600030101010101" pitchFamily="2" charset="-122"/>
                <a:sym typeface="+mn-ea"/>
              </a:endParaRPr>
            </a:p>
            <a:p>
              <a:r>
                <a:rPr lang="zh-CN" altLang="en-US" sz="14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Type</a:t>
              </a:r>
              <a:r>
                <a:rPr lang="en-US" altLang="zh-CN" sz="14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: </a:t>
              </a:r>
              <a:r>
                <a:rPr lang="zh-CN" altLang="en-US" sz="14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D</a:t>
              </a:r>
              <a:r>
                <a:rPr lang="en-US" altLang="zh-CN" sz="14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&amp;</a:t>
              </a:r>
              <a:r>
                <a:rPr lang="zh-CN" altLang="en-US" sz="14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C</a:t>
              </a:r>
              <a:r>
                <a:rPr lang="en-US" altLang="zh-CN" sz="14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 max &lt;-&gt; </a:t>
              </a:r>
              <a:r>
                <a:rPr lang="zh-CN" altLang="en-US" sz="14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Type E</a:t>
              </a:r>
              <a:r>
                <a:rPr lang="en-US" altLang="zh-CN" sz="14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 min;</a:t>
              </a:r>
              <a:r>
                <a:rPr lang="en-US" altLang="zh-CN" sz="14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 Cluster: </a:t>
              </a:r>
              <a:r>
                <a:rPr lang="en-US" altLang="zh-CN" sz="14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14 max &lt;-&gt; 16 min</a:t>
              </a:r>
              <a:endParaRPr lang="en-US" altLang="zh-CN" sz="1400">
                <a:latin typeface="Times New Roman" panose="02020603050405020304" charset="0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0140" y="8515"/>
              <a:ext cx="5117" cy="1452"/>
            </a:xfrm>
            <a:prstGeom prst="rect">
              <a:avLst/>
            </a:prstGeom>
            <a:noFill/>
            <a:ln w="28575">
              <a:solidFill>
                <a:srgbClr val="003366"/>
              </a:solidFill>
            </a:ln>
          </p:spPr>
          <p:txBody>
            <a:bodyPr wrap="square" rtlCol="0" anchor="t">
              <a:spAutoFit/>
            </a:bodyPr>
            <a:p>
              <a:r>
                <a:rPr lang="en-US" altLang="zh-CN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</a:rPr>
                <a:t>Date/Day/Locate/Type/Cluster</a:t>
              </a:r>
              <a:r>
                <a:rPr lang="en-US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</a:rPr>
                <a:t>:</a:t>
              </a:r>
              <a:endPara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r>
                <a:rPr lang="zh-CN" altLang="en-US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</a:rPr>
                <a:t>a certain amount of variation </a:t>
              </a:r>
              <a:endPara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r>
                <a:rPr lang="zh-CN" altLang="en-US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</a:rPr>
                <a:t>in the average sale numbers.</a:t>
              </a:r>
              <a:endPara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9646" y="8913"/>
              <a:ext cx="448" cy="656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燕尾形 67"/>
            <p:cNvSpPr/>
            <p:nvPr/>
          </p:nvSpPr>
          <p:spPr>
            <a:xfrm>
              <a:off x="15303" y="8913"/>
              <a:ext cx="448" cy="656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15720" y="8373"/>
              <a:ext cx="3413" cy="165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r>
                <a:rPr lang="en-US" altLang="zh-CN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Important features besides </a:t>
              </a:r>
              <a:endParaRPr lang="en-US" altLang="zh-CN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endParaRPr>
            </a:p>
            <a:p>
              <a:r>
                <a:rPr lang="en-US" altLang="zh-CN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Temporal-features</a:t>
              </a:r>
              <a:endParaRPr lang="en-US" altLang="zh-CN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2.3. Data Preprocessing: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44" name="矩形 43"/>
          <p:cNvSpPr/>
          <p:nvPr>
            <p:custDataLst>
              <p:tags r:id="rId1"/>
            </p:custDataLst>
          </p:nvPr>
        </p:nvSpPr>
        <p:spPr>
          <a:xfrm>
            <a:off x="239078" y="1051560"/>
            <a:ext cx="11573510" cy="426085"/>
          </a:xfrm>
          <a:prstGeom prst="rect">
            <a:avLst/>
          </a:prstGeom>
          <a:ln w="19050">
            <a:solidFill>
              <a:srgbClr val="00336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0" tIns="0" rIns="0" bIns="0" rtlCol="0" anchor="ctr"/>
          <a:p>
            <a:pPr marL="0" lvl="0"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Basic data processing: 【 Encoding 】+【 Missing value processing 】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5" name="矩形 44"/>
          <p:cNvSpPr/>
          <p:nvPr>
            <p:custDataLst>
              <p:tags r:id="rId2"/>
            </p:custDataLst>
          </p:nvPr>
        </p:nvSpPr>
        <p:spPr>
          <a:xfrm>
            <a:off x="238760" y="1994535"/>
            <a:ext cx="11574145" cy="426085"/>
          </a:xfrm>
          <a:prstGeom prst="rect">
            <a:avLst/>
          </a:prstGeom>
          <a:ln w="19050">
            <a:solidFill>
              <a:srgbClr val="D7A8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0" tIns="0" rIns="0" bIns="0" rtlCol="0" anchor="ctr"/>
          <a:p>
            <a:pPr marL="0" lvl="0"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Data Preprocessing:  What is an effective form of data organization?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5659120" y="1619250"/>
            <a:ext cx="436880" cy="23368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247015" y="2683510"/>
            <a:ext cx="4411980" cy="1520190"/>
            <a:chOff x="377" y="4056"/>
            <a:chExt cx="6948" cy="2394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 b="21118"/>
            <a:stretch>
              <a:fillRect/>
            </a:stretch>
          </p:blipFill>
          <p:spPr>
            <a:xfrm>
              <a:off x="377" y="4090"/>
              <a:ext cx="6948" cy="23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9" name="矩形 8"/>
            <p:cNvSpPr/>
            <p:nvPr/>
          </p:nvSpPr>
          <p:spPr>
            <a:xfrm>
              <a:off x="3416" y="4056"/>
              <a:ext cx="2272" cy="2394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燕尾形箭头 22"/>
            <p:cNvSpPr/>
            <p:nvPr/>
          </p:nvSpPr>
          <p:spPr>
            <a:xfrm rot="5400000">
              <a:off x="1561" y="5072"/>
              <a:ext cx="2222" cy="422"/>
            </a:xfrm>
            <a:prstGeom prst="notchedRightArrow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5" name="矩形 24"/>
          <p:cNvSpPr/>
          <p:nvPr/>
        </p:nvSpPr>
        <p:spPr>
          <a:xfrm>
            <a:off x="7223125" y="2712720"/>
            <a:ext cx="4832350" cy="1410970"/>
          </a:xfrm>
          <a:prstGeom prst="rect">
            <a:avLst/>
          </a:prstGeom>
          <a:solidFill>
            <a:srgbClr val="FFD400"/>
          </a:solidFill>
          <a:ln w="28575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'Analyze sales of all products at each time point'</a:t>
            </a:r>
            <a:endParaRPr lang="en-US" altLang="zh-CN" b="1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algn="ctr"/>
            <a:r>
              <a:rPr lang="en-US" altLang="zh-CN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to</a:t>
            </a:r>
            <a:endParaRPr lang="en-US" altLang="zh-CN" b="1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algn="ctr"/>
            <a:r>
              <a:rPr lang="en-US" altLang="zh-CN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'Analyze sales of each product at all times'</a:t>
            </a:r>
            <a:endParaRPr lang="en-US" altLang="zh-CN" b="1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89305" y="4486275"/>
            <a:ext cx="6189980" cy="17837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2" name="组合 11"/>
          <p:cNvGrpSpPr/>
          <p:nvPr/>
        </p:nvGrpSpPr>
        <p:grpSpPr>
          <a:xfrm rot="0">
            <a:off x="4659630" y="2574290"/>
            <a:ext cx="2610485" cy="1657985"/>
            <a:chOff x="6939" y="7144"/>
            <a:chExt cx="5916" cy="4268"/>
          </a:xfrm>
        </p:grpSpPr>
        <p:grpSp>
          <p:nvGrpSpPr>
            <p:cNvPr id="13" name="组合 12"/>
            <p:cNvGrpSpPr/>
            <p:nvPr/>
          </p:nvGrpSpPr>
          <p:grpSpPr>
            <a:xfrm>
              <a:off x="6939" y="7983"/>
              <a:ext cx="5916" cy="2790"/>
              <a:chOff x="7508" y="8001"/>
              <a:chExt cx="5312" cy="279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11215" y="8001"/>
                <a:ext cx="1605" cy="2722"/>
                <a:chOff x="10282" y="8132"/>
                <a:chExt cx="2611" cy="2722"/>
              </a:xfrm>
            </p:grpSpPr>
            <p:sp>
              <p:nvSpPr>
                <p:cNvPr id="15" name="Freeform 39"/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10282" y="8132"/>
                  <a:ext cx="2455" cy="1395"/>
                </a:xfrm>
                <a:custGeom>
                  <a:avLst/>
                  <a:gdLst>
                    <a:gd name="T0" fmla="*/ 0 w 518"/>
                    <a:gd name="T1" fmla="*/ 0 h 351"/>
                    <a:gd name="T2" fmla="*/ 518 w 518"/>
                    <a:gd name="T3" fmla="*/ 34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18" h="351">
                      <a:moveTo>
                        <a:pt x="0" y="0"/>
                      </a:moveTo>
                      <a:cubicBezTo>
                        <a:pt x="411" y="0"/>
                        <a:pt x="260" y="351"/>
                        <a:pt x="518" y="340"/>
                      </a:cubicBezTo>
                    </a:path>
                  </a:pathLst>
                </a:custGeom>
                <a:noFill/>
                <a:ln w="28575" cap="flat">
                  <a:solidFill>
                    <a:srgbClr val="FFD4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normAutofit/>
                </a:bodyPr>
                <a:p>
                  <a:endParaRPr lang="zh-CN" altLang="en-US"/>
                </a:p>
              </p:txBody>
            </p:sp>
            <p:sp>
              <p:nvSpPr>
                <p:cNvPr id="16" name="Freeform 42"/>
                <p:cNvSpPr/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10282" y="9451"/>
                  <a:ext cx="2455" cy="1403"/>
                </a:xfrm>
                <a:custGeom>
                  <a:avLst/>
                  <a:gdLst>
                    <a:gd name="T0" fmla="*/ 0 w 518"/>
                    <a:gd name="T1" fmla="*/ 327 h 327"/>
                    <a:gd name="T2" fmla="*/ 518 w 518"/>
                    <a:gd name="T3" fmla="*/ 10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18" h="327">
                      <a:moveTo>
                        <a:pt x="0" y="327"/>
                      </a:moveTo>
                      <a:cubicBezTo>
                        <a:pt x="411" y="327"/>
                        <a:pt x="260" y="0"/>
                        <a:pt x="518" y="10"/>
                      </a:cubicBezTo>
                    </a:path>
                  </a:pathLst>
                </a:custGeom>
                <a:noFill/>
                <a:ln w="28575" cap="flat">
                  <a:solidFill>
                    <a:srgbClr val="FFD4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normAutofit/>
                </a:bodyPr>
                <a:p>
                  <a:endParaRPr lang="zh-CN" altLang="en-US"/>
                </a:p>
              </p:txBody>
            </p:sp>
            <p:sp>
              <p:nvSpPr>
                <p:cNvPr id="17" name="Freeform 227"/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12584" y="9374"/>
                  <a:ext cx="309" cy="237"/>
                </a:xfrm>
                <a:custGeom>
                  <a:avLst/>
                  <a:gdLst>
                    <a:gd name="T0" fmla="*/ 0 w 154"/>
                    <a:gd name="T1" fmla="*/ 0 h 118"/>
                    <a:gd name="T2" fmla="*/ 154 w 154"/>
                    <a:gd name="T3" fmla="*/ 59 h 118"/>
                    <a:gd name="T4" fmla="*/ 0 w 154"/>
                    <a:gd name="T5" fmla="*/ 118 h 118"/>
                    <a:gd name="T6" fmla="*/ 0 w 154"/>
                    <a:gd name="T7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4" h="118">
                      <a:moveTo>
                        <a:pt x="0" y="0"/>
                      </a:moveTo>
                      <a:lnTo>
                        <a:pt x="154" y="59"/>
                      </a:lnTo>
                      <a:lnTo>
                        <a:pt x="0" y="1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18BE9">
                    <a:lumMod val="50000"/>
                  </a:srgbClr>
                </a:solidFill>
                <a:ln>
                  <a:solidFill>
                    <a:srgbClr val="FFD4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normAutofit fontScale="25000" lnSpcReduction="20000"/>
                </a:bodyPr>
                <a:p>
                  <a:endParaRPr lang="zh-CN" altLang="en-US"/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 rot="10800000">
                <a:off x="7508" y="8070"/>
                <a:ext cx="1508" cy="2721"/>
                <a:chOff x="7761" y="8593"/>
                <a:chExt cx="1508" cy="2721"/>
              </a:xfrm>
            </p:grpSpPr>
            <p:sp>
              <p:nvSpPr>
                <p:cNvPr id="19" name="Freeform 42"/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7761" y="9912"/>
                  <a:ext cx="1509" cy="1403"/>
                </a:xfrm>
                <a:custGeom>
                  <a:avLst/>
                  <a:gdLst>
                    <a:gd name="T0" fmla="*/ 0 w 518"/>
                    <a:gd name="T1" fmla="*/ 327 h 327"/>
                    <a:gd name="T2" fmla="*/ 518 w 518"/>
                    <a:gd name="T3" fmla="*/ 10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18" h="327">
                      <a:moveTo>
                        <a:pt x="0" y="327"/>
                      </a:moveTo>
                      <a:cubicBezTo>
                        <a:pt x="411" y="327"/>
                        <a:pt x="260" y="0"/>
                        <a:pt x="518" y="10"/>
                      </a:cubicBezTo>
                    </a:path>
                  </a:pathLst>
                </a:custGeom>
                <a:noFill/>
                <a:ln w="28575" cap="flat">
                  <a:solidFill>
                    <a:srgbClr val="FFD4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normAutofit/>
                </a:bodyPr>
                <a:p>
                  <a:endParaRPr lang="zh-CN" altLang="en-US"/>
                </a:p>
              </p:txBody>
            </p:sp>
            <p:sp>
              <p:nvSpPr>
                <p:cNvPr id="20" name="Freeform 39"/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7761" y="8593"/>
                  <a:ext cx="1509" cy="1395"/>
                </a:xfrm>
                <a:custGeom>
                  <a:avLst/>
                  <a:gdLst>
                    <a:gd name="T0" fmla="*/ 0 w 518"/>
                    <a:gd name="T1" fmla="*/ 0 h 351"/>
                    <a:gd name="T2" fmla="*/ 518 w 518"/>
                    <a:gd name="T3" fmla="*/ 34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18" h="351">
                      <a:moveTo>
                        <a:pt x="0" y="0"/>
                      </a:moveTo>
                      <a:cubicBezTo>
                        <a:pt x="411" y="0"/>
                        <a:pt x="260" y="351"/>
                        <a:pt x="518" y="340"/>
                      </a:cubicBezTo>
                    </a:path>
                  </a:pathLst>
                </a:custGeom>
                <a:noFill/>
                <a:ln w="28575" cap="flat">
                  <a:solidFill>
                    <a:srgbClr val="FFD4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normAutofit/>
                </a:bodyPr>
                <a:p>
                  <a:endParaRPr lang="zh-CN" altLang="en-US"/>
                </a:p>
              </p:txBody>
            </p:sp>
          </p:grpSp>
        </p:grpSp>
        <p:sp>
          <p:nvSpPr>
            <p:cNvPr id="21" name="矩形 20"/>
            <p:cNvSpPr/>
            <p:nvPr>
              <p:custDataLst>
                <p:tags r:id="rId12"/>
              </p:custDataLst>
            </p:nvPr>
          </p:nvSpPr>
          <p:spPr>
            <a:xfrm>
              <a:off x="7640" y="7144"/>
              <a:ext cx="4291" cy="1635"/>
            </a:xfrm>
            <a:prstGeom prst="rect">
              <a:avLst/>
            </a:prstGeom>
            <a:solidFill>
              <a:srgbClr val="FFD400"/>
            </a:solidFill>
            <a:ln>
              <a:solidFill>
                <a:srgbClr val="FFD400"/>
              </a:solidFill>
            </a:ln>
          </p:spPr>
          <p:style>
            <a:lnRef idx="2">
              <a:srgbClr val="018BE9">
                <a:shade val="50000"/>
              </a:srgbClr>
            </a:lnRef>
            <a:fillRef idx="1">
              <a:srgbClr val="018BE9"/>
            </a:fillRef>
            <a:effectRef idx="0">
              <a:srgbClr val="018BE9"/>
            </a:effectRef>
            <a:fontRef idx="minor">
              <a:srgbClr val="FFFFFF"/>
            </a:fontRef>
          </p:style>
          <p:txBody>
            <a:bodyPr lIns="0" tIns="0" rIns="0" bIns="0" rtlCol="0" anchor="ctr"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Flowing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 time series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3"/>
              </p:custDataLst>
            </p:nvPr>
          </p:nvSpPr>
          <p:spPr>
            <a:xfrm>
              <a:off x="7640" y="9777"/>
              <a:ext cx="4291" cy="1635"/>
            </a:xfrm>
            <a:prstGeom prst="rect">
              <a:avLst/>
            </a:prstGeom>
            <a:solidFill>
              <a:srgbClr val="FFD400"/>
            </a:solidFill>
            <a:ln>
              <a:solidFill>
                <a:srgbClr val="FFD400"/>
              </a:solidFill>
            </a:ln>
          </p:spPr>
          <p:style>
            <a:lnRef idx="2">
              <a:srgbClr val="018BE9">
                <a:shade val="50000"/>
              </a:srgbClr>
            </a:lnRef>
            <a:fillRef idx="1">
              <a:srgbClr val="018BE9"/>
            </a:fillRef>
            <a:effectRef idx="0">
              <a:srgbClr val="018BE9"/>
            </a:effectRef>
            <a:fontRef idx="minor">
              <a:srgbClr val="FFFFFF"/>
            </a:fontRef>
          </p:style>
          <p:txBody>
            <a:bodyPr lIns="0" tIns="0" rIns="0" bIns="0" rtlCol="0" anchor="ctr">
              <a:noAutofit/>
            </a:bodyPr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Fixed 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product/location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</p:grpSp>
      <p:sp>
        <p:nvSpPr>
          <p:cNvPr id="28" name="燕尾形 27"/>
          <p:cNvSpPr/>
          <p:nvPr/>
        </p:nvSpPr>
        <p:spPr>
          <a:xfrm>
            <a:off x="247015" y="5093970"/>
            <a:ext cx="387985" cy="51816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燕尾形 35"/>
          <p:cNvSpPr/>
          <p:nvPr>
            <p:custDataLst>
              <p:tags r:id="rId14"/>
            </p:custDataLst>
          </p:nvPr>
        </p:nvSpPr>
        <p:spPr>
          <a:xfrm>
            <a:off x="7183120" y="5093970"/>
            <a:ext cx="284480" cy="41656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15"/>
            </p:custDataLst>
          </p:nvPr>
        </p:nvSpPr>
        <p:spPr>
          <a:xfrm>
            <a:off x="7671435" y="4730750"/>
            <a:ext cx="4196715" cy="14338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Temporal-Sales-features</a:t>
            </a:r>
            <a:r>
              <a: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of each product at all times</a:t>
            </a:r>
            <a:r>
              <a:rPr lang="zh-CN" altLang="en-US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2000" b="1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r>
              <a:rPr lang="en-US" altLang="zh-CN" sz="2000" b="1">
                <a:solidFill>
                  <a:srgbClr val="407DD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Time Series’ Historical Information</a:t>
            </a:r>
            <a:endParaRPr lang="en-US" altLang="zh-CN" sz="2000" b="1">
              <a:solidFill>
                <a:srgbClr val="407DD6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r>
              <a: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Time Series’  In-period Information</a:t>
            </a:r>
            <a:endParaRPr lang="en-US" altLang="zh-CN" sz="2000" b="1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endParaRPr lang="en-US" altLang="zh-CN" sz="2000" b="1">
              <a:solidFill>
                <a:srgbClr val="407DD6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endParaRPr lang="zh-CN" altLang="en-US" sz="2000" b="1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endParaRPr lang="zh-CN" altLang="en-US" sz="2000" b="1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2.4. Feature Generation: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grpSp>
        <p:nvGrpSpPr>
          <p:cNvPr id="79" name="组合 78"/>
          <p:cNvGrpSpPr/>
          <p:nvPr/>
        </p:nvGrpSpPr>
        <p:grpSpPr>
          <a:xfrm>
            <a:off x="146685" y="1619250"/>
            <a:ext cx="11957685" cy="1358900"/>
            <a:chOff x="302" y="8373"/>
            <a:chExt cx="18831" cy="2140"/>
          </a:xfrm>
        </p:grpSpPr>
        <p:sp>
          <p:nvSpPr>
            <p:cNvPr id="3" name="文本框 2"/>
            <p:cNvSpPr txBox="1"/>
            <p:nvPr>
              <p:custDataLst>
                <p:tags r:id="rId1"/>
              </p:custDataLst>
            </p:nvPr>
          </p:nvSpPr>
          <p:spPr>
            <a:xfrm>
              <a:off x="302" y="8431"/>
              <a:ext cx="9298" cy="208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 anchor="t">
              <a:spAutoFit/>
            </a:bodyPr>
            <a:p>
              <a:r>
                <a:rPr lang="en-US" altLang="zh-CN" sz="16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Date: </a:t>
              </a:r>
              <a:r>
                <a:rPr lang="zh-CN" altLang="en-US" sz="16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December  max</a:t>
              </a:r>
              <a:r>
                <a:rPr lang="en-US" altLang="zh-CN" sz="16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 &lt;-&gt; </a:t>
              </a:r>
              <a:r>
                <a:rPr lang="zh-CN" altLang="en-US" sz="16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February</a:t>
              </a:r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 min</a:t>
              </a:r>
              <a:r>
                <a:rPr lang="zh-CN" altLang="en-US" sz="16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(Christmas prefered.)</a:t>
              </a:r>
              <a:endParaRPr lang="zh-CN" altLang="en-US" sz="1600" b="1">
                <a:latin typeface="Times New Roman" panose="02020603050405020304" charset="0"/>
                <a:ea typeface="宋体" panose="02010600030101010101" pitchFamily="2" charset="-122"/>
                <a:sym typeface="+mn-ea"/>
              </a:endParaRPr>
            </a:p>
            <a:p>
              <a:r>
                <a:rPr lang="en-US" altLang="zh-CN" sz="16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Day: </a:t>
              </a:r>
              <a:r>
                <a:rPr lang="zh-CN" altLang="en-US" sz="16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Sunday</a:t>
              </a:r>
              <a:r>
                <a:rPr lang="en-US" altLang="zh-CN" sz="16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&amp;</a:t>
              </a:r>
              <a:r>
                <a:rPr lang="zh-CN" altLang="en-US" sz="16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Saturday</a:t>
              </a:r>
              <a:r>
                <a:rPr lang="en-US" altLang="zh-CN" sz="16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 max &lt;-&gt;</a:t>
              </a:r>
              <a:r>
                <a:rPr lang="zh-CN" altLang="en-US" sz="16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 </a:t>
              </a:r>
              <a:r>
                <a:rPr lang="zh-CN" altLang="en-US" sz="16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Thursday</a:t>
              </a:r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 min</a:t>
              </a:r>
              <a:r>
                <a:rPr lang="zh-CN" altLang="en-US" sz="16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(Weekends prefered</a:t>
              </a:r>
              <a:r>
                <a:rPr lang="en-US" altLang="zh-CN" sz="16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.</a:t>
              </a:r>
              <a:r>
                <a:rPr lang="zh-CN" altLang="en-US" sz="16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)</a:t>
              </a:r>
              <a:endParaRPr lang="zh-CN" altLang="en-US" sz="1600" b="1">
                <a:latin typeface="Times New Roman" panose="02020603050405020304" charset="0"/>
                <a:ea typeface="宋体" panose="02010600030101010101" pitchFamily="2" charset="-122"/>
                <a:sym typeface="+mn-ea"/>
              </a:endParaRPr>
            </a:p>
            <a:p>
              <a:r>
                <a:rPr lang="en-US" sz="16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Locate: </a:t>
              </a:r>
              <a:r>
                <a:rPr sz="16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Pichincha</a:t>
              </a:r>
              <a:r>
                <a:rPr lang="en-US" sz="16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&amp;</a:t>
              </a:r>
              <a:r>
                <a:rPr sz="16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Guayas max</a:t>
              </a:r>
              <a:r>
                <a:rPr lang="en-US" sz="16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 &lt;-&gt; </a:t>
              </a:r>
              <a:r>
                <a:rPr sz="16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Other much lower</a:t>
              </a:r>
              <a:r>
                <a:rPr lang="en-US" sz="16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 ; </a:t>
              </a:r>
              <a:r>
                <a:rPr sz="16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Quito max</a:t>
              </a:r>
              <a:r>
                <a:rPr lang="en-US" sz="16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 </a:t>
              </a:r>
              <a:endParaRPr lang="en-US" sz="1600" b="1">
                <a:latin typeface="Times New Roman" panose="02020603050405020304" charset="0"/>
                <a:ea typeface="宋体" panose="02010600030101010101" pitchFamily="2" charset="-122"/>
                <a:sym typeface="+mn-ea"/>
              </a:endParaRPr>
            </a:p>
            <a:p>
              <a:r>
                <a:rPr lang="zh-CN" altLang="en-US" sz="16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Type</a:t>
              </a:r>
              <a:r>
                <a:rPr lang="en-US" altLang="zh-CN" sz="16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: </a:t>
              </a:r>
              <a:r>
                <a:rPr lang="zh-CN" altLang="en-US" sz="16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D</a:t>
              </a:r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&amp;</a:t>
              </a:r>
              <a:r>
                <a:rPr lang="zh-CN" altLang="en-US" sz="16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C</a:t>
              </a:r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 max &lt;-&gt; </a:t>
              </a:r>
              <a:r>
                <a:rPr lang="zh-CN" altLang="en-US" sz="16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Type E</a:t>
              </a:r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 min;</a:t>
              </a:r>
              <a:r>
                <a:rPr lang="en-US" altLang="zh-CN" sz="1600" b="1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 Cluster: </a:t>
              </a:r>
              <a:r>
                <a:rPr lang="en-US" altLang="zh-CN" sz="16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14 max &lt;-&gt; 16 min</a:t>
              </a:r>
              <a:endParaRPr lang="en-US" altLang="zh-CN" sz="1600">
                <a:latin typeface="Times New Roman" panose="02020603050405020304" charset="0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"/>
              </p:custDataLst>
            </p:nvPr>
          </p:nvSpPr>
          <p:spPr>
            <a:xfrm>
              <a:off x="10140" y="8515"/>
              <a:ext cx="5117" cy="1452"/>
            </a:xfrm>
            <a:prstGeom prst="rect">
              <a:avLst/>
            </a:prstGeom>
            <a:noFill/>
            <a:ln w="28575">
              <a:solidFill>
                <a:srgbClr val="003366"/>
              </a:solidFill>
            </a:ln>
          </p:spPr>
          <p:txBody>
            <a:bodyPr wrap="square" rtlCol="0" anchor="t">
              <a:spAutoFit/>
            </a:bodyPr>
            <a:p>
              <a:r>
                <a:rPr lang="en-US" altLang="zh-CN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</a:rPr>
                <a:t>Date/Day/Locate/Type/Cluster</a:t>
              </a:r>
              <a:r>
                <a:rPr lang="en-US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</a:rPr>
                <a:t>:</a:t>
              </a:r>
              <a:endPara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r>
                <a:rPr lang="zh-CN" altLang="en-US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</a:rPr>
                <a:t>a certain amount of variation </a:t>
              </a:r>
              <a:endPara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r>
                <a:rPr lang="zh-CN" altLang="en-US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</a:rPr>
                <a:t>in the average sale numbers.</a:t>
              </a:r>
              <a:endPara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23" name="燕尾形 22"/>
            <p:cNvSpPr/>
            <p:nvPr>
              <p:custDataLst>
                <p:tags r:id="rId3"/>
              </p:custDataLst>
            </p:nvPr>
          </p:nvSpPr>
          <p:spPr>
            <a:xfrm>
              <a:off x="9646" y="8913"/>
              <a:ext cx="448" cy="656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燕尾形 35"/>
            <p:cNvSpPr/>
            <p:nvPr>
              <p:custDataLst>
                <p:tags r:id="rId4"/>
              </p:custDataLst>
            </p:nvPr>
          </p:nvSpPr>
          <p:spPr>
            <a:xfrm>
              <a:off x="15303" y="8913"/>
              <a:ext cx="448" cy="656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文本框 76"/>
            <p:cNvSpPr txBox="1"/>
            <p:nvPr>
              <p:custDataLst>
                <p:tags r:id="rId5"/>
              </p:custDataLst>
            </p:nvPr>
          </p:nvSpPr>
          <p:spPr>
            <a:xfrm>
              <a:off x="15720" y="8373"/>
              <a:ext cx="3413" cy="165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r>
                <a:rPr lang="en-US" altLang="zh-CN" sz="20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Important features besides Temporal-features</a:t>
              </a:r>
              <a:endPara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37" name="Title 3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146685" y="1025525"/>
            <a:ext cx="9398635" cy="59372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sz="280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2.2. EDA:</a:t>
            </a:r>
            <a:endParaRPr sz="280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8" name="Title 3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147002" y="2964546"/>
            <a:ext cx="9336257" cy="6308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sz="280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2.3. Data Preprocessing:</a:t>
            </a:r>
            <a:endParaRPr sz="280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8"/>
            </p:custDataLst>
          </p:nvPr>
        </p:nvSpPr>
        <p:spPr>
          <a:xfrm>
            <a:off x="2508885" y="3601085"/>
            <a:ext cx="5137150" cy="11042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'Analyze sales of all products at each time point'</a:t>
            </a:r>
            <a:endParaRPr lang="en-US" altLang="zh-CN" b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to</a:t>
            </a:r>
            <a:endParaRPr lang="en-US" altLang="zh-CN" b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'Analyze sales of each product at all times'</a:t>
            </a:r>
            <a:endParaRPr lang="en-US" altLang="zh-CN" b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1" name="燕尾形 40"/>
          <p:cNvSpPr/>
          <p:nvPr>
            <p:custDataLst>
              <p:tags r:id="rId9"/>
            </p:custDataLst>
          </p:nvPr>
        </p:nvSpPr>
        <p:spPr>
          <a:xfrm>
            <a:off x="2204085" y="3945255"/>
            <a:ext cx="284480" cy="41656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>
            <p:custDataLst>
              <p:tags r:id="rId10"/>
            </p:custDataLst>
          </p:nvPr>
        </p:nvSpPr>
        <p:spPr>
          <a:xfrm>
            <a:off x="234392" y="3545840"/>
            <a:ext cx="1893440" cy="635147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0" tIns="0" rIns="0" bIns="0" rtlCol="0" anchor="ctr"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Flowing</a:t>
            </a:r>
            <a:endParaRPr lang="en-US" altLang="zh-CN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time series</a:t>
            </a:r>
            <a:endParaRPr lang="en-US" altLang="zh-CN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4" name="矩形 43"/>
          <p:cNvSpPr/>
          <p:nvPr>
            <p:custDataLst>
              <p:tags r:id="rId11"/>
            </p:custDataLst>
          </p:nvPr>
        </p:nvSpPr>
        <p:spPr>
          <a:xfrm>
            <a:off x="234392" y="4180693"/>
            <a:ext cx="1893440" cy="635147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0" tIns="0" rIns="0" bIns="0" rtlCol="0" anchor="ctr">
            <a:noAutofit/>
          </a:bodyPr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Fixed </a:t>
            </a:r>
            <a:endParaRPr lang="en-US" altLang="zh-CN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product/location</a:t>
            </a:r>
            <a:endParaRPr lang="en-US" altLang="zh-CN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71" name="燕尾形 70"/>
          <p:cNvSpPr/>
          <p:nvPr>
            <p:custDataLst>
              <p:tags r:id="rId12"/>
            </p:custDataLst>
          </p:nvPr>
        </p:nvSpPr>
        <p:spPr>
          <a:xfrm>
            <a:off x="7731760" y="3964305"/>
            <a:ext cx="284480" cy="41656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13"/>
            </p:custDataLst>
          </p:nvPr>
        </p:nvSpPr>
        <p:spPr>
          <a:xfrm>
            <a:off x="8101965" y="3448685"/>
            <a:ext cx="3893185" cy="14338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r>
              <a:rPr lang="en-US" altLang="zh-CN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Temporal-Sales-features of each product at all times</a:t>
            </a:r>
            <a:r>
              <a:rPr lang="zh-CN" altLang="en-US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：</a:t>
            </a:r>
            <a:endParaRPr lang="zh-CN" altLang="en-US" b="1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r>
              <a:rPr lang="en-US" altLang="zh-CN" b="1">
                <a:solidFill>
                  <a:srgbClr val="407DD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Time Series’ Historical Information</a:t>
            </a:r>
            <a:endParaRPr lang="en-US" altLang="zh-CN" b="1">
              <a:solidFill>
                <a:srgbClr val="407DD6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r>
              <a:rPr lang="en-US" altLang="zh-CN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Time Series’  In-period Information</a:t>
            </a:r>
            <a:endParaRPr lang="zh-CN" altLang="en-US" b="1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3" name="矩形 72"/>
          <p:cNvSpPr/>
          <p:nvPr>
            <p:custDataLst>
              <p:tags r:id="rId14"/>
            </p:custDataLst>
          </p:nvPr>
        </p:nvSpPr>
        <p:spPr>
          <a:xfrm>
            <a:off x="4307840" y="5328285"/>
            <a:ext cx="6937375" cy="808990"/>
          </a:xfrm>
          <a:prstGeom prst="rect">
            <a:avLst/>
          </a:prstGeom>
          <a:ln w="38100">
            <a:solidFill>
              <a:srgbClr val="D7A8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0" tIns="0" rIns="0" bIns="0" rtlCol="0" anchor="ctr"/>
          <a:p>
            <a:pPr marL="0" lvl="0"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What is the form and content of feature input?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4" name="下箭头 73"/>
          <p:cNvSpPr/>
          <p:nvPr>
            <p:custDataLst>
              <p:tags r:id="rId15"/>
            </p:custDataLst>
          </p:nvPr>
        </p:nvSpPr>
        <p:spPr>
          <a:xfrm>
            <a:off x="1767205" y="5213985"/>
            <a:ext cx="436880" cy="23368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Title 3"/>
          <p:cNvSpPr>
            <a:spLocks noGrp="1"/>
          </p:cNvSpPr>
          <p:nvPr/>
        </p:nvSpPr>
        <p:spPr>
          <a:xfrm>
            <a:off x="234315" y="5401310"/>
            <a:ext cx="4074160" cy="63055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altLang="en-US" sz="3600" b="1" strike="noStrike" kern="1200" spc="0" baseline="0" dirty="0" smtClean="0">
                <a:solidFill>
                  <a:srgbClr val="00336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sz="280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2.4. Feature Generation:</a:t>
            </a:r>
            <a:endParaRPr sz="280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2.4. Feature Generation: 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1626235" y="2753995"/>
            <a:ext cx="3987800" cy="4864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Time Series’ Historical and Future Information</a:t>
            </a:r>
            <a:endParaRPr lang="en-US" altLang="zh-CN" sz="14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6" name="矩形 35"/>
          <p:cNvSpPr/>
          <p:nvPr>
            <p:custDataLst>
              <p:tags r:id="rId2"/>
            </p:custDataLst>
          </p:nvPr>
        </p:nvSpPr>
        <p:spPr>
          <a:xfrm>
            <a:off x="7309485" y="2759075"/>
            <a:ext cx="3925570" cy="4864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Time Series’  Prediction Result</a:t>
            </a:r>
            <a:endParaRPr lang="en-US" altLang="zh-CN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9" name="矩形 38"/>
          <p:cNvSpPr/>
          <p:nvPr>
            <p:custDataLst>
              <p:tags r:id="rId3"/>
            </p:custDataLst>
          </p:nvPr>
        </p:nvSpPr>
        <p:spPr>
          <a:xfrm>
            <a:off x="374015" y="2592705"/>
            <a:ext cx="11548110" cy="2446655"/>
          </a:xfrm>
          <a:prstGeom prst="rect">
            <a:avLst/>
          </a:prstGeom>
          <a:noFill/>
          <a:ln w="38100">
            <a:solidFill>
              <a:srgbClr val="1D4F92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 indent="457200" algn="l" fontAlgn="auto">
              <a:lnSpc>
                <a:spcPct val="200000"/>
              </a:lnSpc>
              <a:buClrTx/>
              <a:buSzTx/>
              <a:buFontTx/>
            </a:pPr>
            <a:endParaRPr lang="en-US" altLang="zh-CN" sz="2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41" name="矩形 40"/>
          <p:cNvSpPr/>
          <p:nvPr>
            <p:custDataLst>
              <p:tags r:id="rId4"/>
            </p:custDataLst>
          </p:nvPr>
        </p:nvSpPr>
        <p:spPr>
          <a:xfrm>
            <a:off x="374015" y="2604770"/>
            <a:ext cx="156845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Data</a:t>
            </a:r>
            <a:endParaRPr lang="en-US" altLang="zh-CN" b="1">
              <a:solidFill>
                <a:schemeClr val="tx1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1" name="矩形 70"/>
          <p:cNvSpPr/>
          <p:nvPr>
            <p:custDataLst>
              <p:tags r:id="rId5"/>
            </p:custDataLst>
          </p:nvPr>
        </p:nvSpPr>
        <p:spPr>
          <a:xfrm>
            <a:off x="6836410" y="3240405"/>
            <a:ext cx="4676775" cy="12274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fontAlgn="t"/>
            <a:r>
              <a:rPr lang="en-US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U</a:t>
            </a:r>
            <a:r>
              <a:rPr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nit sales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Feature for 16 days</a:t>
            </a:r>
            <a:r>
              <a:rPr lang="en-US" sz="20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sz="2000" b="1" u="sng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in future</a:t>
            </a:r>
            <a:endParaRPr lang="en-US" sz="2000" b="1" u="sng" dirty="0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2" name="矩形 71"/>
          <p:cNvSpPr/>
          <p:nvPr>
            <p:custDataLst>
              <p:tags r:id="rId6"/>
            </p:custDataLst>
          </p:nvPr>
        </p:nvSpPr>
        <p:spPr>
          <a:xfrm>
            <a:off x="796290" y="4526915"/>
            <a:ext cx="5351145" cy="359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 fontAlgn="t"/>
            <a:r>
              <a:rPr lang="en-US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Historical records of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each items</a:t>
            </a:r>
            <a:r>
              <a:rPr lang="en-US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in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each stores</a:t>
            </a:r>
            <a:endParaRPr lang="en-US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73" name="矩形 72"/>
          <p:cNvSpPr/>
          <p:nvPr>
            <p:custDataLst>
              <p:tags r:id="rId7"/>
            </p:custDataLst>
          </p:nvPr>
        </p:nvSpPr>
        <p:spPr>
          <a:xfrm>
            <a:off x="6836410" y="4535170"/>
            <a:ext cx="4676775" cy="359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 fontAlgn="t"/>
            <a:r>
              <a:rPr lang="en-US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16-days-unit-sales of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each items</a:t>
            </a:r>
            <a:r>
              <a:rPr lang="en-US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in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each stores</a:t>
            </a:r>
            <a:endParaRPr lang="en-US" b="1" dirty="0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6558280" y="2540635"/>
            <a:ext cx="5374005" cy="2748280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74015" y="2540635"/>
            <a:ext cx="5882640" cy="2736215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10"/>
            </p:custDataLst>
          </p:nvPr>
        </p:nvSpPr>
        <p:spPr>
          <a:xfrm>
            <a:off x="796289" y="3228199"/>
            <a:ext cx="5351145" cy="12280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l" fontAlgn="t"/>
            <a:r>
              <a:rPr lang="en-US" b="1" u="sng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Historical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sales records: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train.csv</a:t>
            </a:r>
            <a:endParaRPr lang="en-US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l" fontAlgn="t"/>
            <a:r>
              <a:rPr lang="en-US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Auxiliary information: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items.csv</a:t>
            </a: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stores.csv</a:t>
            </a: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sample_submission.csv</a:t>
            </a: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; </a:t>
            </a:r>
            <a:r>
              <a:rPr lang="en-US" dirty="0" err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holidays_events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.csv</a:t>
            </a: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oil.csv</a:t>
            </a: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.</a:t>
            </a:r>
            <a:endParaRPr lang="en-US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pPr algn="l" fontAlgn="t"/>
            <a:r>
              <a:rPr lang="en-US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Sales Setting for the Next 16 Days: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test.csv</a:t>
            </a:r>
            <a:endParaRPr lang="en-US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2.4. Feature Generation: </a:t>
            </a:r>
            <a:r>
              <a:rPr altLang="zh-CN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Form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43" name="矩形 42"/>
          <p:cNvSpPr/>
          <p:nvPr>
            <p:custDataLst>
              <p:tags r:id="rId1"/>
            </p:custDataLst>
          </p:nvPr>
        </p:nvSpPr>
        <p:spPr>
          <a:xfrm>
            <a:off x="205740" y="3578225"/>
            <a:ext cx="9052560" cy="504190"/>
          </a:xfrm>
          <a:prstGeom prst="rect">
            <a:avLst/>
          </a:prstGeom>
          <a:noFill/>
          <a:ln w="38100">
            <a:solidFill>
              <a:srgbClr val="00336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D4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rgbClr val="00336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Examples of Train [16-day-Time-Series]</a:t>
            </a:r>
            <a:endParaRPr lang="en-US" altLang="zh-CN" sz="2000" b="1">
              <a:solidFill>
                <a:srgbClr val="003366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68910" y="873760"/>
            <a:ext cx="12023090" cy="2519680"/>
            <a:chOff x="266" y="1376"/>
            <a:chExt cx="18934" cy="3968"/>
          </a:xfrm>
        </p:grpSpPr>
        <p:grpSp>
          <p:nvGrpSpPr>
            <p:cNvPr id="17" name="组合 16"/>
            <p:cNvGrpSpPr/>
            <p:nvPr/>
          </p:nvGrpSpPr>
          <p:grpSpPr>
            <a:xfrm>
              <a:off x="266" y="1376"/>
              <a:ext cx="18934" cy="3968"/>
              <a:chOff x="266" y="1376"/>
              <a:chExt cx="18934" cy="3968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266" y="1376"/>
                <a:ext cx="18934" cy="3969"/>
                <a:chOff x="266" y="1376"/>
                <a:chExt cx="18934" cy="4024"/>
              </a:xfrm>
            </p:grpSpPr>
            <p:grpSp>
              <p:nvGrpSpPr>
                <p:cNvPr id="26" name="组合 25"/>
                <p:cNvGrpSpPr/>
                <p:nvPr/>
              </p:nvGrpSpPr>
              <p:grpSpPr>
                <a:xfrm>
                  <a:off x="1111" y="1376"/>
                  <a:ext cx="18089" cy="4024"/>
                  <a:chOff x="481" y="1376"/>
                  <a:chExt cx="18089" cy="4024"/>
                </a:xfrm>
              </p:grpSpPr>
              <p:pic>
                <p:nvPicPr>
                  <p:cNvPr id="8" name="图片 7"/>
                  <p:cNvPicPr>
                    <a:picLocks noChangeAspect="1"/>
                  </p:cNvPicPr>
                  <p:nvPr>
                    <p:custDataLst>
                      <p:tags r:id="rId2"/>
                    </p:custDataLst>
                  </p:nvPr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81" y="1376"/>
                    <a:ext cx="18089" cy="4024"/>
                  </a:xfrm>
                  <a:prstGeom prst="rect">
                    <a:avLst/>
                  </a:prstGeom>
                </p:spPr>
              </p:pic>
              <p:sp>
                <p:nvSpPr>
                  <p:cNvPr id="5" name="矩形 4"/>
                  <p:cNvSpPr/>
                  <p:nvPr>
                    <p:custDataLst>
                      <p:tags r:id="rId4"/>
                    </p:custDataLst>
                  </p:nvPr>
                </p:nvSpPr>
                <p:spPr>
                  <a:xfrm>
                    <a:off x="16334" y="3493"/>
                    <a:ext cx="1897" cy="381"/>
                  </a:xfrm>
                  <a:prstGeom prst="rect">
                    <a:avLst/>
                  </a:prstGeom>
                  <a:noFill/>
                  <a:ln w="28575">
                    <a:solidFill>
                      <a:srgbClr val="C00000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" name="矩形 9"/>
                  <p:cNvSpPr/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14775" y="4030"/>
                    <a:ext cx="3456" cy="314"/>
                  </a:xfrm>
                  <a:prstGeom prst="rect">
                    <a:avLst/>
                  </a:prstGeom>
                  <a:noFill/>
                  <a:ln w="28575">
                    <a:solidFill>
                      <a:srgbClr val="C00000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" name="矩形 10"/>
                  <p:cNvSpPr/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14775" y="4433"/>
                    <a:ext cx="2429" cy="381"/>
                  </a:xfrm>
                  <a:prstGeom prst="rect">
                    <a:avLst/>
                  </a:prstGeom>
                  <a:noFill/>
                  <a:ln w="28575">
                    <a:solidFill>
                      <a:srgbClr val="C00000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" name="矩形 17"/>
                  <p:cNvSpPr/>
                  <p:nvPr>
                    <p:custDataLst>
                      <p:tags r:id="rId7"/>
                    </p:custDataLst>
                  </p:nvPr>
                </p:nvSpPr>
                <p:spPr>
                  <a:xfrm>
                    <a:off x="14775" y="3493"/>
                    <a:ext cx="1364" cy="381"/>
                  </a:xfrm>
                  <a:prstGeom prst="rect">
                    <a:avLst/>
                  </a:prstGeom>
                  <a:ln w="28575"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" name="矩形 18"/>
                  <p:cNvSpPr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14775" y="2553"/>
                    <a:ext cx="3465" cy="785"/>
                  </a:xfrm>
                  <a:prstGeom prst="rect">
                    <a:avLst/>
                  </a:prstGeom>
                  <a:ln w="28575"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5" name="文本框 24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266" y="3404"/>
                  <a:ext cx="1226" cy="10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600" b="1">
                      <a:latin typeface="Times New Roman" panose="02020603050405020304" charset="0"/>
                      <a:ea typeface="宋体" panose="02010600030101010101" pitchFamily="2" charset="-122"/>
                    </a:rPr>
                    <a:t>···</a:t>
                  </a:r>
                  <a:endParaRPr lang="en-US" altLang="zh-CN" sz="3600" b="1">
                    <a:latin typeface="Times New Roman" panose="0202060305040502030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2" name="矩形 11"/>
              <p:cNvSpPr/>
              <p:nvPr>
                <p:custDataLst>
                  <p:tags r:id="rId10"/>
                </p:custDataLst>
              </p:nvPr>
            </p:nvSpPr>
            <p:spPr>
              <a:xfrm>
                <a:off x="16837" y="3384"/>
                <a:ext cx="2183" cy="541"/>
              </a:xfrm>
              <a:prstGeom prst="rect">
                <a:avLst/>
              </a:prstGeom>
              <a:ln w="38100">
                <a:solidFill>
                  <a:srgbClr val="003366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>
                <p:custDataLst>
                  <p:tags r:id="rId11"/>
                </p:custDataLst>
              </p:nvPr>
            </p:nvSpPr>
            <p:spPr>
              <a:xfrm>
                <a:off x="15290" y="3925"/>
                <a:ext cx="3733" cy="1017"/>
              </a:xfrm>
              <a:prstGeom prst="rect">
                <a:avLst/>
              </a:prstGeom>
              <a:ln w="38100">
                <a:solidFill>
                  <a:srgbClr val="003366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16858" y="3925"/>
                <a:ext cx="2136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54" name="组合 53"/>
            <p:cNvGrpSpPr/>
            <p:nvPr/>
          </p:nvGrpSpPr>
          <p:grpSpPr>
            <a:xfrm>
              <a:off x="5912" y="3270"/>
              <a:ext cx="3701" cy="1609"/>
              <a:chOff x="15490" y="3584"/>
              <a:chExt cx="3733" cy="1609"/>
            </a:xfrm>
          </p:grpSpPr>
          <p:sp>
            <p:nvSpPr>
              <p:cNvPr id="51" name="矩形 50"/>
              <p:cNvSpPr/>
              <p:nvPr>
                <p:custDataLst>
                  <p:tags r:id="rId13"/>
                </p:custDataLst>
              </p:nvPr>
            </p:nvSpPr>
            <p:spPr>
              <a:xfrm>
                <a:off x="17037" y="3584"/>
                <a:ext cx="2183" cy="541"/>
              </a:xfrm>
              <a:prstGeom prst="rect">
                <a:avLst/>
              </a:prstGeom>
              <a:ln w="38100">
                <a:solidFill>
                  <a:srgbClr val="003366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51"/>
              <p:cNvSpPr/>
              <p:nvPr>
                <p:custDataLst>
                  <p:tags r:id="rId14"/>
                </p:custDataLst>
              </p:nvPr>
            </p:nvSpPr>
            <p:spPr>
              <a:xfrm>
                <a:off x="15490" y="4125"/>
                <a:ext cx="3733" cy="525"/>
              </a:xfrm>
              <a:prstGeom prst="rect">
                <a:avLst/>
              </a:prstGeom>
              <a:ln w="38100">
                <a:solidFill>
                  <a:srgbClr val="003366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矩形 54"/>
              <p:cNvSpPr/>
              <p:nvPr>
                <p:custDataLst>
                  <p:tags r:id="rId15"/>
                </p:custDataLst>
              </p:nvPr>
            </p:nvSpPr>
            <p:spPr>
              <a:xfrm>
                <a:off x="15490" y="4652"/>
                <a:ext cx="2654" cy="541"/>
              </a:xfrm>
              <a:prstGeom prst="rect">
                <a:avLst/>
              </a:prstGeom>
              <a:ln w="38100">
                <a:solidFill>
                  <a:srgbClr val="003366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6" name="直接连接符 55"/>
              <p:cNvCxnSpPr/>
              <p:nvPr>
                <p:custDataLst>
                  <p:tags r:id="rId16"/>
                </p:custDataLst>
              </p:nvPr>
            </p:nvCxnSpPr>
            <p:spPr>
              <a:xfrm>
                <a:off x="17053" y="4116"/>
                <a:ext cx="2168" cy="9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>
                <p:custDataLst>
                  <p:tags r:id="rId17"/>
                </p:custDataLst>
              </p:nvPr>
            </p:nvCxnSpPr>
            <p:spPr>
              <a:xfrm>
                <a:off x="15538" y="4651"/>
                <a:ext cx="2573" cy="2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45" name="组合 44"/>
            <p:cNvGrpSpPr/>
            <p:nvPr/>
          </p:nvGrpSpPr>
          <p:grpSpPr>
            <a:xfrm>
              <a:off x="1181" y="2966"/>
              <a:ext cx="3701" cy="1365"/>
              <a:chOff x="15490" y="3713"/>
              <a:chExt cx="3733" cy="1365"/>
            </a:xfrm>
          </p:grpSpPr>
          <p:sp>
            <p:nvSpPr>
              <p:cNvPr id="46" name="矩形 45"/>
              <p:cNvSpPr/>
              <p:nvPr>
                <p:custDataLst>
                  <p:tags r:id="rId18"/>
                </p:custDataLst>
              </p:nvPr>
            </p:nvSpPr>
            <p:spPr>
              <a:xfrm>
                <a:off x="17037" y="3713"/>
                <a:ext cx="2183" cy="412"/>
              </a:xfrm>
              <a:prstGeom prst="rect">
                <a:avLst/>
              </a:prstGeom>
              <a:ln w="38100">
                <a:solidFill>
                  <a:srgbClr val="FFD4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矩形 46"/>
              <p:cNvSpPr/>
              <p:nvPr>
                <p:custDataLst>
                  <p:tags r:id="rId19"/>
                </p:custDataLst>
              </p:nvPr>
            </p:nvSpPr>
            <p:spPr>
              <a:xfrm>
                <a:off x="15490" y="4125"/>
                <a:ext cx="3733" cy="525"/>
              </a:xfrm>
              <a:prstGeom prst="rect">
                <a:avLst/>
              </a:prstGeom>
              <a:ln w="38100">
                <a:solidFill>
                  <a:srgbClr val="FFD4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47"/>
              <p:cNvSpPr/>
              <p:nvPr>
                <p:custDataLst>
                  <p:tags r:id="rId20"/>
                </p:custDataLst>
              </p:nvPr>
            </p:nvSpPr>
            <p:spPr>
              <a:xfrm>
                <a:off x="15490" y="4652"/>
                <a:ext cx="2654" cy="426"/>
              </a:xfrm>
              <a:prstGeom prst="rect">
                <a:avLst/>
              </a:prstGeom>
              <a:ln w="38100">
                <a:solidFill>
                  <a:srgbClr val="FFD4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9" name="直接连接符 48"/>
              <p:cNvCxnSpPr/>
              <p:nvPr>
                <p:custDataLst>
                  <p:tags r:id="rId21"/>
                </p:custDataLst>
              </p:nvPr>
            </p:nvCxnSpPr>
            <p:spPr>
              <a:xfrm flipV="1">
                <a:off x="17075" y="4123"/>
                <a:ext cx="2145" cy="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>
                <p:custDataLst>
                  <p:tags r:id="rId22"/>
                </p:custDataLst>
              </p:nvPr>
            </p:nvCxnSpPr>
            <p:spPr>
              <a:xfrm>
                <a:off x="15538" y="4651"/>
                <a:ext cx="2573" cy="2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组合 56"/>
            <p:cNvGrpSpPr/>
            <p:nvPr/>
          </p:nvGrpSpPr>
          <p:grpSpPr>
            <a:xfrm>
              <a:off x="10559" y="3331"/>
              <a:ext cx="3701" cy="1609"/>
              <a:chOff x="15490" y="3584"/>
              <a:chExt cx="3733" cy="1609"/>
            </a:xfrm>
          </p:grpSpPr>
          <p:sp>
            <p:nvSpPr>
              <p:cNvPr id="58" name="矩形 57"/>
              <p:cNvSpPr/>
              <p:nvPr>
                <p:custDataLst>
                  <p:tags r:id="rId23"/>
                </p:custDataLst>
              </p:nvPr>
            </p:nvSpPr>
            <p:spPr>
              <a:xfrm>
                <a:off x="17037" y="3584"/>
                <a:ext cx="2183" cy="541"/>
              </a:xfrm>
              <a:prstGeom prst="rect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/>
              <p:cNvSpPr/>
              <p:nvPr>
                <p:custDataLst>
                  <p:tags r:id="rId24"/>
                </p:custDataLst>
              </p:nvPr>
            </p:nvSpPr>
            <p:spPr>
              <a:xfrm>
                <a:off x="15490" y="4125"/>
                <a:ext cx="3733" cy="525"/>
              </a:xfrm>
              <a:prstGeom prst="rect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>
                <p:custDataLst>
                  <p:tags r:id="rId25"/>
                </p:custDataLst>
              </p:nvPr>
            </p:nvSpPr>
            <p:spPr>
              <a:xfrm>
                <a:off x="15490" y="4652"/>
                <a:ext cx="2654" cy="541"/>
              </a:xfrm>
              <a:prstGeom prst="rect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1" name="直接连接符 60"/>
              <p:cNvCxnSpPr/>
              <p:nvPr>
                <p:custDataLst>
                  <p:tags r:id="rId26"/>
                </p:custDataLst>
              </p:nvPr>
            </p:nvCxnSpPr>
            <p:spPr>
              <a:xfrm flipV="1">
                <a:off x="17075" y="4123"/>
                <a:ext cx="2145" cy="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>
                <p:custDataLst>
                  <p:tags r:id="rId27"/>
                </p:custDataLst>
              </p:nvPr>
            </p:nvCxnSpPr>
            <p:spPr>
              <a:xfrm>
                <a:off x="15538" y="4651"/>
                <a:ext cx="2573" cy="2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sp>
          <p:nvSpPr>
            <p:cNvPr id="63" name="矩形 62"/>
            <p:cNvSpPr/>
            <p:nvPr>
              <p:custDataLst>
                <p:tags r:id="rId28"/>
              </p:custDataLst>
            </p:nvPr>
          </p:nvSpPr>
          <p:spPr>
            <a:xfrm>
              <a:off x="267" y="2537"/>
              <a:ext cx="14329" cy="2794"/>
            </a:xfrm>
            <a:prstGeom prst="rect">
              <a:avLst/>
            </a:prstGeom>
            <a:ln w="28575"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6058" y="2901"/>
              <a:ext cx="3701" cy="1609"/>
              <a:chOff x="15490" y="3584"/>
              <a:chExt cx="3733" cy="1609"/>
            </a:xfrm>
          </p:grpSpPr>
          <p:sp>
            <p:nvSpPr>
              <p:cNvPr id="7" name="矩形 6"/>
              <p:cNvSpPr/>
              <p:nvPr>
                <p:custDataLst>
                  <p:tags r:id="rId29"/>
                </p:custDataLst>
              </p:nvPr>
            </p:nvSpPr>
            <p:spPr>
              <a:xfrm>
                <a:off x="17037" y="3584"/>
                <a:ext cx="2183" cy="541"/>
              </a:xfrm>
              <a:prstGeom prst="rect">
                <a:avLst/>
              </a:prstGeom>
              <a:ln w="38100">
                <a:solidFill>
                  <a:srgbClr val="AA79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>
                <p:custDataLst>
                  <p:tags r:id="rId30"/>
                </p:custDataLst>
              </p:nvPr>
            </p:nvSpPr>
            <p:spPr>
              <a:xfrm>
                <a:off x="15490" y="4125"/>
                <a:ext cx="3733" cy="525"/>
              </a:xfrm>
              <a:prstGeom prst="rect">
                <a:avLst/>
              </a:prstGeom>
              <a:ln w="38100">
                <a:solidFill>
                  <a:srgbClr val="AA79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>
                <p:custDataLst>
                  <p:tags r:id="rId31"/>
                </p:custDataLst>
              </p:nvPr>
            </p:nvSpPr>
            <p:spPr>
              <a:xfrm>
                <a:off x="15490" y="4652"/>
                <a:ext cx="2654" cy="541"/>
              </a:xfrm>
              <a:prstGeom prst="rect">
                <a:avLst/>
              </a:prstGeom>
              <a:ln w="38100">
                <a:solidFill>
                  <a:srgbClr val="AA79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6" name="直接连接符 15"/>
              <p:cNvCxnSpPr/>
              <p:nvPr>
                <p:custDataLst>
                  <p:tags r:id="rId32"/>
                </p:custDataLst>
              </p:nvPr>
            </p:nvCxnSpPr>
            <p:spPr>
              <a:xfrm>
                <a:off x="17053" y="4116"/>
                <a:ext cx="2168" cy="9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>
                <p:custDataLst>
                  <p:tags r:id="rId33"/>
                </p:custDataLst>
              </p:nvPr>
            </p:nvCxnSpPr>
            <p:spPr>
              <a:xfrm>
                <a:off x="15538" y="4651"/>
                <a:ext cx="2573" cy="2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22" name="直接连接符 21"/>
            <p:cNvCxnSpPr/>
            <p:nvPr>
              <p:custDataLst>
                <p:tags r:id="rId34"/>
              </p:custDataLst>
            </p:nvPr>
          </p:nvCxnSpPr>
          <p:spPr>
            <a:xfrm flipV="1">
              <a:off x="9613" y="3270"/>
              <a:ext cx="0" cy="644"/>
            </a:xfrm>
            <a:prstGeom prst="line">
              <a:avLst/>
            </a:prstGeom>
            <a:ln w="38100">
              <a:solidFill>
                <a:srgbClr val="003366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32" name="下箭头 31"/>
          <p:cNvSpPr/>
          <p:nvPr/>
        </p:nvSpPr>
        <p:spPr>
          <a:xfrm>
            <a:off x="10685780" y="3138805"/>
            <a:ext cx="335280" cy="14693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2415540" y="2777490"/>
            <a:ext cx="375920" cy="812800"/>
          </a:xfrm>
          <a:prstGeom prst="straightConnector1">
            <a:avLst/>
          </a:prstGeom>
          <a:ln w="38100">
            <a:solidFill>
              <a:srgbClr val="FFD4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3797300" y="3098165"/>
            <a:ext cx="467360" cy="492125"/>
          </a:xfrm>
          <a:prstGeom prst="straightConnector1">
            <a:avLst/>
          </a:prstGeom>
          <a:ln w="38100">
            <a:solidFill>
              <a:srgbClr val="00336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5517515" y="2863850"/>
            <a:ext cx="982345" cy="726440"/>
          </a:xfrm>
          <a:prstGeom prst="straightConnector1">
            <a:avLst/>
          </a:prstGeom>
          <a:ln w="38100">
            <a:solidFill>
              <a:srgbClr val="AA79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7993380" y="3098165"/>
            <a:ext cx="382270" cy="492125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矩形 30"/>
          <p:cNvSpPr/>
          <p:nvPr>
            <p:custDataLst>
              <p:tags r:id="rId35"/>
            </p:custDataLst>
          </p:nvPr>
        </p:nvSpPr>
        <p:spPr>
          <a:xfrm>
            <a:off x="236220" y="4608195"/>
            <a:ext cx="11746230" cy="544830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Form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：</a:t>
            </a:r>
            <a:r>
              <a:rPr lang="en-US" altLang="zh-CN" sz="2000" b="1" dirty="0">
                <a:solidFill>
                  <a:srgbClr val="00336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Every Input Sample’s Feature Form need be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aligned with the </a:t>
            </a:r>
            <a:r>
              <a:rPr lang="en-US" altLang="zh-CN" sz="2000" b="1" u="sng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Test Time-</a:t>
            </a:r>
            <a:r>
              <a:rPr lang="en-US" altLang="zh-CN" sz="2000" b="1" u="sng" dirty="0" err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Series’s</a:t>
            </a:r>
            <a:r>
              <a:rPr lang="en-US" altLang="zh-CN" sz="2000" b="1" u="sng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 Feature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 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33" name="矩形 32"/>
          <p:cNvSpPr/>
          <p:nvPr>
            <p:custDataLst>
              <p:tags r:id="rId36"/>
            </p:custDataLst>
          </p:nvPr>
        </p:nvSpPr>
        <p:spPr>
          <a:xfrm>
            <a:off x="9641840" y="3434080"/>
            <a:ext cx="2419350" cy="822325"/>
          </a:xfrm>
          <a:prstGeom prst="rect">
            <a:avLst/>
          </a:prstGeom>
          <a:solidFill>
            <a:srgbClr val="FFD400"/>
          </a:solidFill>
          <a:ln w="38100"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rgbClr val="00336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Test </a:t>
            </a:r>
            <a:endParaRPr lang="en-US" altLang="zh-CN" sz="2000" b="1">
              <a:solidFill>
                <a:srgbClr val="003366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pPr algn="ctr"/>
            <a:r>
              <a:rPr lang="en-US" altLang="zh-CN" sz="2000" b="1">
                <a:solidFill>
                  <a:srgbClr val="00336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[16-day-Time-Series]</a:t>
            </a:r>
            <a:endParaRPr lang="en-US" altLang="zh-CN" sz="2000" b="1">
              <a:solidFill>
                <a:srgbClr val="003366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34" name="下箭头 33"/>
          <p:cNvSpPr/>
          <p:nvPr/>
        </p:nvSpPr>
        <p:spPr>
          <a:xfrm rot="10800000">
            <a:off x="4728210" y="4082415"/>
            <a:ext cx="335280" cy="49911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组合 69"/>
          <p:cNvGrpSpPr/>
          <p:nvPr/>
        </p:nvGrpSpPr>
        <p:grpSpPr>
          <a:xfrm>
            <a:off x="1152525" y="5452164"/>
            <a:ext cx="9128760" cy="816368"/>
            <a:chOff x="227" y="5558"/>
            <a:chExt cx="14376" cy="461"/>
          </a:xfrm>
        </p:grpSpPr>
        <p:sp>
          <p:nvSpPr>
            <p:cNvPr id="64" name="矩形 63"/>
            <p:cNvSpPr/>
            <p:nvPr>
              <p:custDataLst>
                <p:tags r:id="rId37"/>
              </p:custDataLst>
            </p:nvPr>
          </p:nvSpPr>
          <p:spPr>
            <a:xfrm>
              <a:off x="227" y="5558"/>
              <a:ext cx="4785" cy="4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b="1" u="sng" dirty="0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One 16-days-Time-Series</a:t>
              </a:r>
              <a:endParaRPr lang="en-US" b="1" u="sng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65" name="右箭头 64"/>
            <p:cNvSpPr/>
            <p:nvPr>
              <p:custDataLst>
                <p:tags r:id="rId38"/>
              </p:custDataLst>
            </p:nvPr>
          </p:nvSpPr>
          <p:spPr>
            <a:xfrm>
              <a:off x="5182" y="5702"/>
              <a:ext cx="744" cy="132"/>
            </a:xfrm>
            <a:prstGeom prst="rightArrow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6096" y="5558"/>
              <a:ext cx="8507" cy="461"/>
              <a:chOff x="5250" y="5558"/>
              <a:chExt cx="8507" cy="461"/>
            </a:xfrm>
          </p:grpSpPr>
          <p:sp>
            <p:nvSpPr>
              <p:cNvPr id="67" name="矩形 66"/>
              <p:cNvSpPr/>
              <p:nvPr>
                <p:custDataLst>
                  <p:tags r:id="rId39"/>
                </p:custDataLst>
              </p:nvPr>
            </p:nvSpPr>
            <p:spPr>
              <a:xfrm>
                <a:off x="5250" y="5558"/>
                <a:ext cx="3833" cy="461"/>
              </a:xfrm>
              <a:prstGeom prst="rect">
                <a:avLst/>
              </a:prstGeom>
              <a:solidFill>
                <a:srgbClr val="FFD400"/>
              </a:solidFill>
              <a:ln>
                <a:solidFill>
                  <a:srgbClr val="FFD400"/>
                </a:solidFill>
              </a:ln>
            </p:spPr>
            <p:style>
              <a:lnRef idx="2">
                <a:srgbClr val="018BE9">
                  <a:shade val="50000"/>
                </a:srgbClr>
              </a:lnRef>
              <a:fillRef idx="1">
                <a:srgbClr val="018BE9"/>
              </a:fillRef>
              <a:effectRef idx="0">
                <a:srgbClr val="018BE9"/>
              </a:effectRef>
              <a:fontRef idx="minor">
                <a:srgbClr val="FFFFFF"/>
              </a:fontRef>
            </p:style>
            <p:txBody>
              <a:bodyPr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rPr>
                  <a:t>One feature-batch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endParaRPr>
              </a:p>
            </p:txBody>
          </p:sp>
          <p:sp>
            <p:nvSpPr>
              <p:cNvPr id="68" name="矩形 67"/>
              <p:cNvSpPr/>
              <p:nvPr>
                <p:custDataLst>
                  <p:tags r:id="rId40"/>
                </p:custDataLst>
              </p:nvPr>
            </p:nvSpPr>
            <p:spPr>
              <a:xfrm>
                <a:off x="9924" y="5558"/>
                <a:ext cx="3833" cy="461"/>
              </a:xfrm>
              <a:prstGeom prst="rect">
                <a:avLst/>
              </a:prstGeom>
              <a:solidFill>
                <a:srgbClr val="FFD400"/>
              </a:solidFill>
              <a:ln>
                <a:solidFill>
                  <a:srgbClr val="FFD400"/>
                </a:solidFill>
              </a:ln>
            </p:spPr>
            <p:style>
              <a:lnRef idx="2">
                <a:srgbClr val="018BE9">
                  <a:shade val="50000"/>
                </a:srgbClr>
              </a:lnRef>
              <a:fillRef idx="1">
                <a:srgbClr val="018BE9"/>
              </a:fillRef>
              <a:effectRef idx="0">
                <a:srgbClr val="018BE9"/>
              </a:effectRef>
              <a:fontRef idx="minor">
                <a:srgbClr val="FFFFFF"/>
              </a:fontRef>
            </p:style>
            <p:txBody>
              <a:bodyPr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rPr>
                  <a:t>One input sample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endParaRPr>
              </a:p>
            </p:txBody>
          </p:sp>
          <p:sp>
            <p:nvSpPr>
              <p:cNvPr id="69" name="左右箭头 68"/>
              <p:cNvSpPr/>
              <p:nvPr>
                <p:custDataLst>
                  <p:tags r:id="rId41"/>
                </p:custDataLst>
              </p:nvPr>
            </p:nvSpPr>
            <p:spPr>
              <a:xfrm>
                <a:off x="9062" y="5681"/>
                <a:ext cx="883" cy="214"/>
              </a:xfrm>
              <a:prstGeom prst="leftRightArrow">
                <a:avLst/>
              </a:prstGeom>
              <a:solidFill>
                <a:srgbClr val="FFD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3048000" y="322961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Form</a:t>
            </a:r>
            <a:r>
              <a:rPr lang="zh-CN" altLang="en-US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：</a:t>
            </a:r>
            <a:endParaRPr lang="zh-CN" altLang="en-US" sz="2000" b="1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43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>
            <p:custDataLst>
              <p:tags r:id="rId1"/>
            </p:custDataLst>
          </p:nvPr>
        </p:nvSpPr>
        <p:spPr>
          <a:xfrm>
            <a:off x="144145" y="3931285"/>
            <a:ext cx="11934825" cy="2543175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2000" b="1">
                <a:solidFill>
                  <a:srgbClr val="00336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One Feature-Batch of  One 16-Day-Time-Series</a:t>
            </a:r>
            <a:endParaRPr lang="en-US" altLang="zh-CN" sz="2000" b="1">
              <a:solidFill>
                <a:srgbClr val="003366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2.4. Feature Generation: Content 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6289358" y="4351020"/>
            <a:ext cx="5681345" cy="544830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Time Series’  In-period Information</a:t>
            </a:r>
            <a:endParaRPr lang="en-US" altLang="zh-CN" sz="2000" b="1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16" name="左箭头 15"/>
          <p:cNvSpPr/>
          <p:nvPr/>
        </p:nvSpPr>
        <p:spPr>
          <a:xfrm rot="16200000">
            <a:off x="8996045" y="4842510"/>
            <a:ext cx="267970" cy="276225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>
            <p:custDataLst>
              <p:tags r:id="rId3"/>
            </p:custDataLst>
          </p:nvPr>
        </p:nvSpPr>
        <p:spPr>
          <a:xfrm>
            <a:off x="370205" y="4341495"/>
            <a:ext cx="5681345" cy="544830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407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rgbClr val="407DD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Time Series’ Historical Information</a:t>
            </a:r>
            <a:endParaRPr lang="en-US" altLang="zh-CN" sz="2000" b="1">
              <a:solidFill>
                <a:srgbClr val="407DD6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381635" y="5048885"/>
            <a:ext cx="5681345" cy="1334135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407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407DD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Before-period-features:</a:t>
            </a:r>
            <a:endParaRPr lang="en-US" altLang="zh-CN" sz="2000" b="1" dirty="0">
              <a:solidFill>
                <a:srgbClr val="407DD6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Use </a:t>
            </a:r>
            <a:r>
              <a:rPr lang="en-US" altLang="zh-CN" sz="2000" b="1" dirty="0">
                <a:solidFill>
                  <a:srgbClr val="407DD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Historical Information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 </a:t>
            </a:r>
            <a:r>
              <a:rPr lang="en-US" altLang="zh-CN" sz="2000" b="1" u="sng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before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 [Period Aug.16 to Aug 31.] to generate </a:t>
            </a:r>
            <a:r>
              <a:rPr lang="en-US" altLang="zh-CN" sz="2000" b="1" dirty="0">
                <a:solidFill>
                  <a:srgbClr val="407DD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Before-period-features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 </a:t>
            </a:r>
            <a:r>
              <a:rPr lang="en-US" altLang="zh-CN" sz="2000" b="1" dirty="0"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for [Period Aug.16 to Aug 31.]</a:t>
            </a:r>
            <a:endParaRPr lang="en-US" altLang="zh-CN" sz="2000" b="1" dirty="0">
              <a:solidFill>
                <a:srgbClr val="AA79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6300470" y="5046980"/>
            <a:ext cx="5681980" cy="1315085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Inside-period-features: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Use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In-period Information </a:t>
            </a:r>
            <a:r>
              <a:rPr lang="en-US" altLang="zh-CN" sz="2000" b="1" u="sng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during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 [Period Aug.16 to Aug 31.] to generate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Inside-period-features</a:t>
            </a:r>
            <a:r>
              <a:rPr lang="en-US" altLang="zh-CN" sz="2000" b="1" dirty="0">
                <a:solidFill>
                  <a:srgbClr val="407DD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 </a:t>
            </a:r>
            <a:r>
              <a:rPr lang="en-US" altLang="zh-CN" sz="2000" b="1" dirty="0"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for  [Period Aug.16 to Aug 31.]</a:t>
            </a:r>
            <a:endParaRPr lang="en-US" altLang="zh-CN" sz="2000" b="1" dirty="0">
              <a:solidFill>
                <a:srgbClr val="AA79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9" name="左箭头 8"/>
          <p:cNvSpPr/>
          <p:nvPr/>
        </p:nvSpPr>
        <p:spPr>
          <a:xfrm rot="16200000">
            <a:off x="3076893" y="4837430"/>
            <a:ext cx="267970" cy="276225"/>
          </a:xfrm>
          <a:prstGeom prst="leftArrow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5" name="组合 74"/>
          <p:cNvGrpSpPr/>
          <p:nvPr/>
        </p:nvGrpSpPr>
        <p:grpSpPr>
          <a:xfrm>
            <a:off x="128905" y="3489325"/>
            <a:ext cx="11853545" cy="327660"/>
            <a:chOff x="227" y="5530"/>
            <a:chExt cx="14375" cy="516"/>
          </a:xfrm>
        </p:grpSpPr>
        <p:sp>
          <p:nvSpPr>
            <p:cNvPr id="76" name="矩形 75"/>
            <p:cNvSpPr/>
            <p:nvPr>
              <p:custDataLst>
                <p:tags r:id="rId6"/>
              </p:custDataLst>
            </p:nvPr>
          </p:nvSpPr>
          <p:spPr>
            <a:xfrm>
              <a:off x="227" y="5537"/>
              <a:ext cx="4785" cy="4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b="1" u="sng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One 16-days Time Series</a:t>
              </a:r>
              <a:endParaRPr lang="en-US" b="1" u="sng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77" name="右箭头 76"/>
            <p:cNvSpPr/>
            <p:nvPr>
              <p:custDataLst>
                <p:tags r:id="rId7"/>
              </p:custDataLst>
            </p:nvPr>
          </p:nvSpPr>
          <p:spPr>
            <a:xfrm>
              <a:off x="5182" y="5538"/>
              <a:ext cx="744" cy="460"/>
            </a:xfrm>
            <a:prstGeom prst="rightArrow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6096" y="5530"/>
              <a:ext cx="8506" cy="516"/>
              <a:chOff x="5250" y="5530"/>
              <a:chExt cx="8506" cy="516"/>
            </a:xfrm>
          </p:grpSpPr>
          <p:sp>
            <p:nvSpPr>
              <p:cNvPr id="79" name="矩形 78"/>
              <p:cNvSpPr/>
              <p:nvPr>
                <p:custDataLst>
                  <p:tags r:id="rId8"/>
                </p:custDataLst>
              </p:nvPr>
            </p:nvSpPr>
            <p:spPr>
              <a:xfrm>
                <a:off x="5250" y="5558"/>
                <a:ext cx="3833" cy="461"/>
              </a:xfrm>
              <a:prstGeom prst="rect">
                <a:avLst/>
              </a:prstGeom>
              <a:solidFill>
                <a:srgbClr val="FFD400"/>
              </a:solidFill>
              <a:ln>
                <a:solidFill>
                  <a:srgbClr val="FFD400"/>
                </a:solidFill>
              </a:ln>
            </p:spPr>
            <p:style>
              <a:lnRef idx="2">
                <a:srgbClr val="018BE9">
                  <a:shade val="50000"/>
                </a:srgbClr>
              </a:lnRef>
              <a:fillRef idx="1">
                <a:srgbClr val="018BE9"/>
              </a:fillRef>
              <a:effectRef idx="0">
                <a:srgbClr val="018BE9"/>
              </a:effectRef>
              <a:fontRef idx="minor">
                <a:srgbClr val="FFFFFF"/>
              </a:fontRef>
            </p:style>
            <p:txBody>
              <a:bodyPr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rPr>
                  <a:t>One feature-batch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endParaRPr>
              </a:p>
            </p:txBody>
          </p:sp>
          <p:sp>
            <p:nvSpPr>
              <p:cNvPr id="80" name="矩形 79"/>
              <p:cNvSpPr/>
              <p:nvPr>
                <p:custDataLst>
                  <p:tags r:id="rId9"/>
                </p:custDataLst>
              </p:nvPr>
            </p:nvSpPr>
            <p:spPr>
              <a:xfrm>
                <a:off x="9924" y="5558"/>
                <a:ext cx="3833" cy="461"/>
              </a:xfrm>
              <a:prstGeom prst="rect">
                <a:avLst/>
              </a:prstGeom>
              <a:solidFill>
                <a:srgbClr val="FFD400"/>
              </a:solidFill>
              <a:ln>
                <a:solidFill>
                  <a:srgbClr val="FFD400"/>
                </a:solidFill>
              </a:ln>
            </p:spPr>
            <p:style>
              <a:lnRef idx="2">
                <a:srgbClr val="018BE9">
                  <a:shade val="50000"/>
                </a:srgbClr>
              </a:lnRef>
              <a:fillRef idx="1">
                <a:srgbClr val="018BE9"/>
              </a:fillRef>
              <a:effectRef idx="0">
                <a:srgbClr val="018BE9"/>
              </a:effectRef>
              <a:fontRef idx="minor">
                <a:srgbClr val="FFFFFF"/>
              </a:fontRef>
            </p:style>
            <p:txBody>
              <a:bodyPr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rPr>
                  <a:t>One input sample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endParaRPr>
              </a:p>
            </p:txBody>
          </p:sp>
          <p:sp>
            <p:nvSpPr>
              <p:cNvPr id="81" name="左右箭头 80"/>
              <p:cNvSpPr/>
              <p:nvPr>
                <p:custDataLst>
                  <p:tags r:id="rId10"/>
                </p:custDataLst>
              </p:nvPr>
            </p:nvSpPr>
            <p:spPr>
              <a:xfrm>
                <a:off x="9062" y="5530"/>
                <a:ext cx="883" cy="516"/>
              </a:xfrm>
              <a:prstGeom prst="leftRightArrow">
                <a:avLst/>
              </a:prstGeom>
              <a:solidFill>
                <a:srgbClr val="FFD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5" name="组合 94"/>
          <p:cNvGrpSpPr/>
          <p:nvPr/>
        </p:nvGrpSpPr>
        <p:grpSpPr>
          <a:xfrm>
            <a:off x="168910" y="873760"/>
            <a:ext cx="12023090" cy="2519680"/>
            <a:chOff x="266" y="1376"/>
            <a:chExt cx="18934" cy="3968"/>
          </a:xfrm>
        </p:grpSpPr>
        <p:grpSp>
          <p:nvGrpSpPr>
            <p:cNvPr id="96" name="组合 95"/>
            <p:cNvGrpSpPr/>
            <p:nvPr/>
          </p:nvGrpSpPr>
          <p:grpSpPr>
            <a:xfrm>
              <a:off x="266" y="1376"/>
              <a:ext cx="18934" cy="3968"/>
              <a:chOff x="266" y="1376"/>
              <a:chExt cx="18934" cy="3968"/>
            </a:xfrm>
          </p:grpSpPr>
          <p:grpSp>
            <p:nvGrpSpPr>
              <p:cNvPr id="97" name="组合 96"/>
              <p:cNvGrpSpPr/>
              <p:nvPr/>
            </p:nvGrpSpPr>
            <p:grpSpPr>
              <a:xfrm>
                <a:off x="266" y="1376"/>
                <a:ext cx="18934" cy="3969"/>
                <a:chOff x="266" y="1376"/>
                <a:chExt cx="18934" cy="4024"/>
              </a:xfrm>
            </p:grpSpPr>
            <p:grpSp>
              <p:nvGrpSpPr>
                <p:cNvPr id="98" name="组合 97"/>
                <p:cNvGrpSpPr/>
                <p:nvPr/>
              </p:nvGrpSpPr>
              <p:grpSpPr>
                <a:xfrm>
                  <a:off x="1111" y="1376"/>
                  <a:ext cx="18089" cy="4024"/>
                  <a:chOff x="481" y="1376"/>
                  <a:chExt cx="18089" cy="4024"/>
                </a:xfrm>
              </p:grpSpPr>
              <p:pic>
                <p:nvPicPr>
                  <p:cNvPr id="99" name="图片 98"/>
                  <p:cNvPicPr>
                    <a:picLocks noChangeAspect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81" y="1376"/>
                    <a:ext cx="18089" cy="4024"/>
                  </a:xfrm>
                  <a:prstGeom prst="rect">
                    <a:avLst/>
                  </a:prstGeom>
                </p:spPr>
              </p:pic>
              <p:sp>
                <p:nvSpPr>
                  <p:cNvPr id="100" name="矩形 99"/>
                  <p:cNvSpPr/>
                  <p:nvPr>
                    <p:custDataLst>
                      <p:tags r:id="rId13"/>
                    </p:custDataLst>
                  </p:nvPr>
                </p:nvSpPr>
                <p:spPr>
                  <a:xfrm>
                    <a:off x="16334" y="3493"/>
                    <a:ext cx="1897" cy="381"/>
                  </a:xfrm>
                  <a:prstGeom prst="rect">
                    <a:avLst/>
                  </a:prstGeom>
                  <a:noFill/>
                  <a:ln w="28575">
                    <a:solidFill>
                      <a:srgbClr val="C00000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" name="矩形 100"/>
                  <p:cNvSpPr/>
                  <p:nvPr>
                    <p:custDataLst>
                      <p:tags r:id="rId14"/>
                    </p:custDataLst>
                  </p:nvPr>
                </p:nvSpPr>
                <p:spPr>
                  <a:xfrm>
                    <a:off x="14775" y="4030"/>
                    <a:ext cx="3456" cy="314"/>
                  </a:xfrm>
                  <a:prstGeom prst="rect">
                    <a:avLst/>
                  </a:prstGeom>
                  <a:noFill/>
                  <a:ln w="28575">
                    <a:solidFill>
                      <a:srgbClr val="C00000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" name="矩形 101"/>
                  <p:cNvSpPr/>
                  <p:nvPr>
                    <p:custDataLst>
                      <p:tags r:id="rId15"/>
                    </p:custDataLst>
                  </p:nvPr>
                </p:nvSpPr>
                <p:spPr>
                  <a:xfrm>
                    <a:off x="14775" y="4433"/>
                    <a:ext cx="2429" cy="381"/>
                  </a:xfrm>
                  <a:prstGeom prst="rect">
                    <a:avLst/>
                  </a:prstGeom>
                  <a:noFill/>
                  <a:ln w="28575">
                    <a:solidFill>
                      <a:srgbClr val="C00000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" name="矩形 102"/>
                  <p:cNvSpPr/>
                  <p:nvPr>
                    <p:custDataLst>
                      <p:tags r:id="rId16"/>
                    </p:custDataLst>
                  </p:nvPr>
                </p:nvSpPr>
                <p:spPr>
                  <a:xfrm>
                    <a:off x="14775" y="3493"/>
                    <a:ext cx="1364" cy="381"/>
                  </a:xfrm>
                  <a:prstGeom prst="rect">
                    <a:avLst/>
                  </a:prstGeom>
                  <a:ln w="28575"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" name="矩形 103"/>
                  <p:cNvSpPr/>
                  <p:nvPr>
                    <p:custDataLst>
                      <p:tags r:id="rId17"/>
                    </p:custDataLst>
                  </p:nvPr>
                </p:nvSpPr>
                <p:spPr>
                  <a:xfrm>
                    <a:off x="14775" y="2553"/>
                    <a:ext cx="3465" cy="785"/>
                  </a:xfrm>
                  <a:prstGeom prst="rect">
                    <a:avLst/>
                  </a:prstGeom>
                  <a:ln w="28575"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05" name="文本框 104"/>
                <p:cNvSpPr txBox="1"/>
                <p:nvPr>
                  <p:custDataLst>
                    <p:tags r:id="rId18"/>
                  </p:custDataLst>
                </p:nvPr>
              </p:nvSpPr>
              <p:spPr>
                <a:xfrm>
                  <a:off x="266" y="3404"/>
                  <a:ext cx="1226" cy="10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600" b="1">
                      <a:latin typeface="Times New Roman" panose="02020603050405020304" charset="0"/>
                      <a:ea typeface="宋体" panose="02010600030101010101" pitchFamily="2" charset="-122"/>
                    </a:rPr>
                    <a:t>···</a:t>
                  </a:r>
                  <a:endParaRPr lang="en-US" altLang="zh-CN" sz="3600" b="1">
                    <a:latin typeface="Times New Roman" panose="0202060305040502030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06" name="矩形 105"/>
              <p:cNvSpPr/>
              <p:nvPr>
                <p:custDataLst>
                  <p:tags r:id="rId19"/>
                </p:custDataLst>
              </p:nvPr>
            </p:nvSpPr>
            <p:spPr>
              <a:xfrm>
                <a:off x="16837" y="3384"/>
                <a:ext cx="2183" cy="541"/>
              </a:xfrm>
              <a:prstGeom prst="rect">
                <a:avLst/>
              </a:prstGeom>
              <a:ln w="38100">
                <a:solidFill>
                  <a:srgbClr val="003366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矩形 106"/>
              <p:cNvSpPr/>
              <p:nvPr>
                <p:custDataLst>
                  <p:tags r:id="rId20"/>
                </p:custDataLst>
              </p:nvPr>
            </p:nvSpPr>
            <p:spPr>
              <a:xfrm>
                <a:off x="15290" y="3925"/>
                <a:ext cx="3733" cy="1017"/>
              </a:xfrm>
              <a:prstGeom prst="rect">
                <a:avLst/>
              </a:prstGeom>
              <a:ln w="38100">
                <a:solidFill>
                  <a:srgbClr val="003366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8" name="直接连接符 107"/>
              <p:cNvCxnSpPr/>
              <p:nvPr>
                <p:custDataLst>
                  <p:tags r:id="rId21"/>
                </p:custDataLst>
              </p:nvPr>
            </p:nvCxnSpPr>
            <p:spPr>
              <a:xfrm>
                <a:off x="16858" y="3925"/>
                <a:ext cx="2136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组合 108"/>
            <p:cNvGrpSpPr/>
            <p:nvPr/>
          </p:nvGrpSpPr>
          <p:grpSpPr>
            <a:xfrm>
              <a:off x="5912" y="3270"/>
              <a:ext cx="3701" cy="1609"/>
              <a:chOff x="15490" y="3584"/>
              <a:chExt cx="3733" cy="1609"/>
            </a:xfrm>
          </p:grpSpPr>
          <p:sp>
            <p:nvSpPr>
              <p:cNvPr id="110" name="矩形 109"/>
              <p:cNvSpPr/>
              <p:nvPr>
                <p:custDataLst>
                  <p:tags r:id="rId22"/>
                </p:custDataLst>
              </p:nvPr>
            </p:nvSpPr>
            <p:spPr>
              <a:xfrm>
                <a:off x="17037" y="3584"/>
                <a:ext cx="2183" cy="541"/>
              </a:xfrm>
              <a:prstGeom prst="rect">
                <a:avLst/>
              </a:prstGeom>
              <a:ln w="38100">
                <a:solidFill>
                  <a:srgbClr val="003366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矩形 110"/>
              <p:cNvSpPr/>
              <p:nvPr>
                <p:custDataLst>
                  <p:tags r:id="rId23"/>
                </p:custDataLst>
              </p:nvPr>
            </p:nvSpPr>
            <p:spPr>
              <a:xfrm>
                <a:off x="15490" y="4125"/>
                <a:ext cx="3733" cy="525"/>
              </a:xfrm>
              <a:prstGeom prst="rect">
                <a:avLst/>
              </a:prstGeom>
              <a:ln w="38100">
                <a:solidFill>
                  <a:srgbClr val="003366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矩形 111"/>
              <p:cNvSpPr/>
              <p:nvPr>
                <p:custDataLst>
                  <p:tags r:id="rId24"/>
                </p:custDataLst>
              </p:nvPr>
            </p:nvSpPr>
            <p:spPr>
              <a:xfrm>
                <a:off x="15490" y="4652"/>
                <a:ext cx="2654" cy="541"/>
              </a:xfrm>
              <a:prstGeom prst="rect">
                <a:avLst/>
              </a:prstGeom>
              <a:ln w="38100">
                <a:solidFill>
                  <a:srgbClr val="003366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3" name="直接连接符 112"/>
              <p:cNvCxnSpPr/>
              <p:nvPr>
                <p:custDataLst>
                  <p:tags r:id="rId25"/>
                </p:custDataLst>
              </p:nvPr>
            </p:nvCxnSpPr>
            <p:spPr>
              <a:xfrm>
                <a:off x="17053" y="4116"/>
                <a:ext cx="2168" cy="9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>
                <p:custDataLst>
                  <p:tags r:id="rId26"/>
                </p:custDataLst>
              </p:nvPr>
            </p:nvCxnSpPr>
            <p:spPr>
              <a:xfrm>
                <a:off x="15538" y="4651"/>
                <a:ext cx="2573" cy="2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组合 114"/>
            <p:cNvGrpSpPr/>
            <p:nvPr/>
          </p:nvGrpSpPr>
          <p:grpSpPr>
            <a:xfrm>
              <a:off x="1181" y="2966"/>
              <a:ext cx="3701" cy="1365"/>
              <a:chOff x="15490" y="3713"/>
              <a:chExt cx="3733" cy="1365"/>
            </a:xfrm>
          </p:grpSpPr>
          <p:sp>
            <p:nvSpPr>
              <p:cNvPr id="116" name="矩形 115"/>
              <p:cNvSpPr/>
              <p:nvPr>
                <p:custDataLst>
                  <p:tags r:id="rId27"/>
                </p:custDataLst>
              </p:nvPr>
            </p:nvSpPr>
            <p:spPr>
              <a:xfrm>
                <a:off x="17037" y="3713"/>
                <a:ext cx="2183" cy="412"/>
              </a:xfrm>
              <a:prstGeom prst="rect">
                <a:avLst/>
              </a:prstGeom>
              <a:ln w="38100">
                <a:solidFill>
                  <a:srgbClr val="FFD4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矩形 116"/>
              <p:cNvSpPr/>
              <p:nvPr>
                <p:custDataLst>
                  <p:tags r:id="rId28"/>
                </p:custDataLst>
              </p:nvPr>
            </p:nvSpPr>
            <p:spPr>
              <a:xfrm>
                <a:off x="15490" y="4125"/>
                <a:ext cx="3733" cy="525"/>
              </a:xfrm>
              <a:prstGeom prst="rect">
                <a:avLst/>
              </a:prstGeom>
              <a:ln w="38100">
                <a:solidFill>
                  <a:srgbClr val="FFD4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矩形 117"/>
              <p:cNvSpPr/>
              <p:nvPr>
                <p:custDataLst>
                  <p:tags r:id="rId29"/>
                </p:custDataLst>
              </p:nvPr>
            </p:nvSpPr>
            <p:spPr>
              <a:xfrm>
                <a:off x="15490" y="4652"/>
                <a:ext cx="2654" cy="426"/>
              </a:xfrm>
              <a:prstGeom prst="rect">
                <a:avLst/>
              </a:prstGeom>
              <a:ln w="38100">
                <a:solidFill>
                  <a:srgbClr val="FFD4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9" name="直接连接符 118"/>
              <p:cNvCxnSpPr/>
              <p:nvPr>
                <p:custDataLst>
                  <p:tags r:id="rId30"/>
                </p:custDataLst>
              </p:nvPr>
            </p:nvCxnSpPr>
            <p:spPr>
              <a:xfrm flipV="1">
                <a:off x="17075" y="4123"/>
                <a:ext cx="2145" cy="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>
                <p:custDataLst>
                  <p:tags r:id="rId31"/>
                </p:custDataLst>
              </p:nvPr>
            </p:nvCxnSpPr>
            <p:spPr>
              <a:xfrm>
                <a:off x="15538" y="4651"/>
                <a:ext cx="2573" cy="2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组合 120"/>
            <p:cNvGrpSpPr/>
            <p:nvPr/>
          </p:nvGrpSpPr>
          <p:grpSpPr>
            <a:xfrm>
              <a:off x="10559" y="3331"/>
              <a:ext cx="3701" cy="1609"/>
              <a:chOff x="15490" y="3584"/>
              <a:chExt cx="3733" cy="1609"/>
            </a:xfrm>
          </p:grpSpPr>
          <p:sp>
            <p:nvSpPr>
              <p:cNvPr id="122" name="矩形 121"/>
              <p:cNvSpPr/>
              <p:nvPr>
                <p:custDataLst>
                  <p:tags r:id="rId32"/>
                </p:custDataLst>
              </p:nvPr>
            </p:nvSpPr>
            <p:spPr>
              <a:xfrm>
                <a:off x="17037" y="3584"/>
                <a:ext cx="2183" cy="541"/>
              </a:xfrm>
              <a:prstGeom prst="rect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矩形 122"/>
              <p:cNvSpPr/>
              <p:nvPr>
                <p:custDataLst>
                  <p:tags r:id="rId33"/>
                </p:custDataLst>
              </p:nvPr>
            </p:nvSpPr>
            <p:spPr>
              <a:xfrm>
                <a:off x="15490" y="4125"/>
                <a:ext cx="3733" cy="525"/>
              </a:xfrm>
              <a:prstGeom prst="rect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矩形 123"/>
              <p:cNvSpPr/>
              <p:nvPr>
                <p:custDataLst>
                  <p:tags r:id="rId34"/>
                </p:custDataLst>
              </p:nvPr>
            </p:nvSpPr>
            <p:spPr>
              <a:xfrm>
                <a:off x="15490" y="4652"/>
                <a:ext cx="2654" cy="541"/>
              </a:xfrm>
              <a:prstGeom prst="rect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5" name="直接连接符 124"/>
              <p:cNvCxnSpPr/>
              <p:nvPr>
                <p:custDataLst>
                  <p:tags r:id="rId35"/>
                </p:custDataLst>
              </p:nvPr>
            </p:nvCxnSpPr>
            <p:spPr>
              <a:xfrm flipV="1">
                <a:off x="17075" y="4123"/>
                <a:ext cx="2145" cy="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>
                <p:custDataLst>
                  <p:tags r:id="rId36"/>
                </p:custDataLst>
              </p:nvPr>
            </p:nvCxnSpPr>
            <p:spPr>
              <a:xfrm>
                <a:off x="15538" y="4651"/>
                <a:ext cx="2573" cy="2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sp>
          <p:nvSpPr>
            <p:cNvPr id="127" name="矩形 126"/>
            <p:cNvSpPr/>
            <p:nvPr>
              <p:custDataLst>
                <p:tags r:id="rId37"/>
              </p:custDataLst>
            </p:nvPr>
          </p:nvSpPr>
          <p:spPr>
            <a:xfrm>
              <a:off x="267" y="2537"/>
              <a:ext cx="14329" cy="2794"/>
            </a:xfrm>
            <a:prstGeom prst="rect">
              <a:avLst/>
            </a:prstGeom>
            <a:ln w="28575"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8" name="组合 127"/>
            <p:cNvGrpSpPr/>
            <p:nvPr/>
          </p:nvGrpSpPr>
          <p:grpSpPr>
            <a:xfrm>
              <a:off x="6058" y="2901"/>
              <a:ext cx="3701" cy="1609"/>
              <a:chOff x="15490" y="3584"/>
              <a:chExt cx="3733" cy="1609"/>
            </a:xfrm>
          </p:grpSpPr>
          <p:sp>
            <p:nvSpPr>
              <p:cNvPr id="129" name="矩形 128"/>
              <p:cNvSpPr/>
              <p:nvPr>
                <p:custDataLst>
                  <p:tags r:id="rId38"/>
                </p:custDataLst>
              </p:nvPr>
            </p:nvSpPr>
            <p:spPr>
              <a:xfrm>
                <a:off x="17037" y="3584"/>
                <a:ext cx="2183" cy="541"/>
              </a:xfrm>
              <a:prstGeom prst="rect">
                <a:avLst/>
              </a:prstGeom>
              <a:ln w="38100">
                <a:solidFill>
                  <a:srgbClr val="AA79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矩形 129"/>
              <p:cNvSpPr/>
              <p:nvPr>
                <p:custDataLst>
                  <p:tags r:id="rId39"/>
                </p:custDataLst>
              </p:nvPr>
            </p:nvSpPr>
            <p:spPr>
              <a:xfrm>
                <a:off x="15490" y="4125"/>
                <a:ext cx="3733" cy="525"/>
              </a:xfrm>
              <a:prstGeom prst="rect">
                <a:avLst/>
              </a:prstGeom>
              <a:ln w="38100">
                <a:solidFill>
                  <a:srgbClr val="AA79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矩形 130"/>
              <p:cNvSpPr/>
              <p:nvPr>
                <p:custDataLst>
                  <p:tags r:id="rId40"/>
                </p:custDataLst>
              </p:nvPr>
            </p:nvSpPr>
            <p:spPr>
              <a:xfrm>
                <a:off x="15490" y="4652"/>
                <a:ext cx="2654" cy="541"/>
              </a:xfrm>
              <a:prstGeom prst="rect">
                <a:avLst/>
              </a:prstGeom>
              <a:ln w="38100">
                <a:solidFill>
                  <a:srgbClr val="AA79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2" name="直接连接符 131"/>
              <p:cNvCxnSpPr/>
              <p:nvPr>
                <p:custDataLst>
                  <p:tags r:id="rId41"/>
                </p:custDataLst>
              </p:nvPr>
            </p:nvCxnSpPr>
            <p:spPr>
              <a:xfrm>
                <a:off x="17053" y="4116"/>
                <a:ext cx="2168" cy="9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>
                <p:custDataLst>
                  <p:tags r:id="rId42"/>
                </p:custDataLst>
              </p:nvPr>
            </p:nvCxnSpPr>
            <p:spPr>
              <a:xfrm>
                <a:off x="15538" y="4651"/>
                <a:ext cx="2573" cy="2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134" name="直接连接符 133"/>
            <p:cNvCxnSpPr/>
            <p:nvPr>
              <p:custDataLst>
                <p:tags r:id="rId43"/>
              </p:custDataLst>
            </p:nvPr>
          </p:nvCxnSpPr>
          <p:spPr>
            <a:xfrm flipV="1">
              <a:off x="9613" y="3270"/>
              <a:ext cx="0" cy="644"/>
            </a:xfrm>
            <a:prstGeom prst="line">
              <a:avLst/>
            </a:prstGeom>
            <a:ln w="38100">
              <a:solidFill>
                <a:srgbClr val="003366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45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2.4. Feature Generation: Content 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28905" y="946150"/>
            <a:ext cx="11949430" cy="2984500"/>
            <a:chOff x="203" y="5495"/>
            <a:chExt cx="18818" cy="4700"/>
          </a:xfrm>
        </p:grpSpPr>
        <p:sp>
          <p:nvSpPr>
            <p:cNvPr id="23" name="矩形 22"/>
            <p:cNvSpPr/>
            <p:nvPr>
              <p:custDataLst>
                <p:tags r:id="rId1"/>
              </p:custDataLst>
            </p:nvPr>
          </p:nvSpPr>
          <p:spPr>
            <a:xfrm>
              <a:off x="227" y="6191"/>
              <a:ext cx="18795" cy="4005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2000" b="1">
                  <a:solidFill>
                    <a:srgbClr val="003366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One Feature-Batch of  One 16-Day-Time-Series</a:t>
              </a:r>
              <a:endParaRPr lang="en-US" altLang="zh-CN" sz="2000" b="1">
                <a:solidFill>
                  <a:srgbClr val="00336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2"/>
              </p:custDataLst>
            </p:nvPr>
          </p:nvSpPr>
          <p:spPr>
            <a:xfrm>
              <a:off x="9905" y="6852"/>
              <a:ext cx="8947" cy="858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Time Series’  In-period Information</a:t>
              </a:r>
              <a:endPara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16" name="左箭头 15"/>
            <p:cNvSpPr/>
            <p:nvPr/>
          </p:nvSpPr>
          <p:spPr>
            <a:xfrm rot="16200000">
              <a:off x="14167" y="7626"/>
              <a:ext cx="422" cy="435"/>
            </a:xfrm>
            <a:prstGeom prst="lef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>
              <p:custDataLst>
                <p:tags r:id="rId3"/>
              </p:custDataLst>
            </p:nvPr>
          </p:nvSpPr>
          <p:spPr>
            <a:xfrm>
              <a:off x="583" y="6837"/>
              <a:ext cx="8947" cy="858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rgbClr val="407D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>
                  <a:solidFill>
                    <a:srgbClr val="407DD6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Time Series’ Historical Information</a:t>
              </a:r>
              <a:endParaRPr lang="en-US" altLang="zh-CN" sz="2000" b="1">
                <a:solidFill>
                  <a:srgbClr val="407DD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4"/>
              </p:custDataLst>
            </p:nvPr>
          </p:nvSpPr>
          <p:spPr>
            <a:xfrm>
              <a:off x="601" y="7951"/>
              <a:ext cx="8947" cy="21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rgbClr val="407D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>
                  <a:solidFill>
                    <a:srgbClr val="407DD6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Before-period-features:</a:t>
              </a:r>
              <a:endParaRPr lang="en-US" altLang="zh-CN" sz="2000" b="1">
                <a:solidFill>
                  <a:srgbClr val="407DD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  <a:p>
              <a:pPr algn="ctr"/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Use </a:t>
              </a:r>
              <a:r>
                <a:rPr lang="en-US" altLang="zh-CN" sz="2000" b="1">
                  <a:solidFill>
                    <a:srgbClr val="407DD6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Historical Information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 </a:t>
              </a:r>
              <a:r>
                <a:rPr lang="en-US" altLang="zh-CN" sz="2000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before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 [Period Aug.16 to Aug 31.] to generate </a:t>
              </a:r>
              <a:r>
                <a:rPr lang="en-US" altLang="zh-CN" sz="2000" b="1">
                  <a:solidFill>
                    <a:srgbClr val="407DD6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Before-period-features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 </a:t>
              </a:r>
              <a:r>
                <a:rPr lang="en-US" altLang="zh-CN" sz="2000" b="1">
                  <a:solidFill>
                    <a:srgbClr val="AA79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for [Period Aug.16 to Aug 31.]</a:t>
              </a:r>
              <a:endParaRPr lang="en-US" altLang="zh-CN" sz="2000" b="1"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5"/>
              </p:custDataLst>
            </p:nvPr>
          </p:nvSpPr>
          <p:spPr>
            <a:xfrm>
              <a:off x="9922" y="7948"/>
              <a:ext cx="8948" cy="207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Inside-period-features:</a:t>
              </a:r>
              <a:endPara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  <a:p>
              <a:pPr algn="ctr"/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Use </a:t>
              </a:r>
              <a:r>
                <a:rPr lang="en-US" altLang="zh-CN" sz="20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In-period Information </a:t>
              </a:r>
              <a:r>
                <a:rPr lang="en-US" altLang="zh-CN" sz="2000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during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 [Period Aug.16 to Aug 31.] to generate </a:t>
              </a:r>
              <a:r>
                <a:rPr lang="en-US" altLang="zh-CN" sz="20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Inside-period-features</a:t>
              </a:r>
              <a:r>
                <a:rPr lang="en-US" altLang="zh-CN" sz="2000" b="1">
                  <a:solidFill>
                    <a:srgbClr val="407DD6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 </a:t>
              </a:r>
              <a:r>
                <a:rPr lang="en-US" altLang="zh-CN" sz="2000" b="1">
                  <a:solidFill>
                    <a:srgbClr val="AA79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for  [Period Aug.16 to Aug 31.]</a:t>
              </a:r>
              <a:endParaRPr lang="en-US" altLang="zh-CN" sz="2000" b="1"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9" name="左箭头 8"/>
            <p:cNvSpPr/>
            <p:nvPr/>
          </p:nvSpPr>
          <p:spPr>
            <a:xfrm rot="16200000">
              <a:off x="4846" y="7618"/>
              <a:ext cx="422" cy="435"/>
            </a:xfrm>
            <a:prstGeom prst="leftArrow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203" y="5495"/>
              <a:ext cx="18667" cy="516"/>
              <a:chOff x="227" y="5530"/>
              <a:chExt cx="14375" cy="516"/>
            </a:xfrm>
          </p:grpSpPr>
          <p:sp>
            <p:nvSpPr>
              <p:cNvPr id="76" name="矩形 75"/>
              <p:cNvSpPr/>
              <p:nvPr>
                <p:custDataLst>
                  <p:tags r:id="rId6"/>
                </p:custDataLst>
              </p:nvPr>
            </p:nvSpPr>
            <p:spPr>
              <a:xfrm>
                <a:off x="227" y="5537"/>
                <a:ext cx="4785" cy="4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b="1" u="sng">
                    <a:solidFill>
                      <a:schemeClr val="bg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rPr>
                  <a:t>One 16-days Time Series</a:t>
                </a:r>
                <a:endParaRPr lang="en-US" b="1" u="sng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endParaRPr>
              </a:p>
            </p:txBody>
          </p:sp>
          <p:sp>
            <p:nvSpPr>
              <p:cNvPr id="77" name="右箭头 76"/>
              <p:cNvSpPr/>
              <p:nvPr>
                <p:custDataLst>
                  <p:tags r:id="rId7"/>
                </p:custDataLst>
              </p:nvPr>
            </p:nvSpPr>
            <p:spPr>
              <a:xfrm>
                <a:off x="5182" y="5538"/>
                <a:ext cx="744" cy="460"/>
              </a:xfrm>
              <a:prstGeom prst="rightArrow">
                <a:avLst/>
              </a:prstGeom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8" name="组合 77"/>
              <p:cNvGrpSpPr/>
              <p:nvPr/>
            </p:nvGrpSpPr>
            <p:grpSpPr>
              <a:xfrm>
                <a:off x="6096" y="5530"/>
                <a:ext cx="8506" cy="516"/>
                <a:chOff x="5250" y="5530"/>
                <a:chExt cx="8506" cy="516"/>
              </a:xfrm>
            </p:grpSpPr>
            <p:sp>
              <p:nvSpPr>
                <p:cNvPr id="79" name="矩形 78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5250" y="5558"/>
                  <a:ext cx="3833" cy="461"/>
                </a:xfrm>
                <a:prstGeom prst="rect">
                  <a:avLst/>
                </a:prstGeom>
                <a:solidFill>
                  <a:srgbClr val="FFD400"/>
                </a:solidFill>
                <a:ln>
                  <a:solidFill>
                    <a:srgbClr val="FFD400"/>
                  </a:solidFill>
                </a:ln>
              </p:spPr>
              <p:style>
                <a:lnRef idx="2">
                  <a:srgbClr val="018BE9">
                    <a:shade val="50000"/>
                  </a:srgbClr>
                </a:lnRef>
                <a:fillRef idx="1">
                  <a:srgbClr val="018BE9"/>
                </a:fillRef>
                <a:effectRef idx="0">
                  <a:srgbClr val="018BE9"/>
                </a:effectRef>
                <a:fontRef idx="minor">
                  <a:srgbClr val="FFFFFF"/>
                </a:fontRef>
              </p:style>
              <p:txBody>
                <a:bodyPr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 algn="ctr">
                    <a:buClrTx/>
                    <a:buSzTx/>
                    <a:buFontTx/>
                  </a:pP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lt"/>
                    </a:rPr>
                    <a:t>One feature-batch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endParaRPr>
                </a:p>
              </p:txBody>
            </p:sp>
            <p:sp>
              <p:nvSpPr>
                <p:cNvPr id="80" name="矩形 79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9924" y="5558"/>
                  <a:ext cx="3833" cy="461"/>
                </a:xfrm>
                <a:prstGeom prst="rect">
                  <a:avLst/>
                </a:prstGeom>
                <a:solidFill>
                  <a:srgbClr val="FFD400"/>
                </a:solidFill>
                <a:ln>
                  <a:solidFill>
                    <a:srgbClr val="FFD400"/>
                  </a:solidFill>
                </a:ln>
              </p:spPr>
              <p:style>
                <a:lnRef idx="2">
                  <a:srgbClr val="018BE9">
                    <a:shade val="50000"/>
                  </a:srgbClr>
                </a:lnRef>
                <a:fillRef idx="1">
                  <a:srgbClr val="018BE9"/>
                </a:fillRef>
                <a:effectRef idx="0">
                  <a:srgbClr val="018BE9"/>
                </a:effectRef>
                <a:fontRef idx="minor">
                  <a:srgbClr val="FFFFFF"/>
                </a:fontRef>
              </p:style>
              <p:txBody>
                <a:bodyPr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 algn="ctr">
                    <a:buClrTx/>
                    <a:buSzTx/>
                    <a:buFontTx/>
                  </a:pP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lt"/>
                    </a:rPr>
                    <a:t>One input sample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endParaRPr>
                </a:p>
              </p:txBody>
            </p:sp>
            <p:sp>
              <p:nvSpPr>
                <p:cNvPr id="81" name="左右箭头 80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9062" y="5530"/>
                  <a:ext cx="883" cy="516"/>
                </a:xfrm>
                <a:prstGeom prst="leftRightArrow">
                  <a:avLst/>
                </a:prstGeom>
                <a:solidFill>
                  <a:srgbClr val="FFD4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8" name="文本框 7"/>
          <p:cNvSpPr txBox="1"/>
          <p:nvPr/>
        </p:nvSpPr>
        <p:spPr>
          <a:xfrm>
            <a:off x="144145" y="3931285"/>
            <a:ext cx="1165352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b="1" dirty="0">
                <a:latin typeface="宋体" panose="02010600030101010101" pitchFamily="2" charset="-122"/>
              </a:rPr>
              <a:t>Creating Promotional Features</a:t>
            </a:r>
            <a:endParaRPr lang="en-US" b="0" dirty="0">
              <a:latin typeface="宋体" panose="02010600030101010101" pitchFamily="2" charset="-122"/>
            </a:endParaRPr>
          </a:p>
          <a:p>
            <a:pPr indent="0"/>
            <a:r>
              <a:rPr lang="en-US" b="0" dirty="0">
                <a:latin typeface="宋体" panose="02010600030101010101" pitchFamily="2" charset="-122"/>
              </a:rPr>
              <a:t>1.Sum of Promotions with </a:t>
            </a:r>
            <a:r>
              <a:rPr lang="en-US" b="1" dirty="0">
                <a:latin typeface="宋体" panose="02010600030101010101" pitchFamily="2" charset="-122"/>
              </a:rPr>
              <a:t>past </a:t>
            </a:r>
            <a:r>
              <a:rPr lang="en-US" b="0" dirty="0">
                <a:latin typeface="宋体" panose="02010600030101010101" pitchFamily="2" charset="-122"/>
              </a:rPr>
              <a:t>data at different day intervals.</a:t>
            </a:r>
            <a:endParaRPr lang="en-US" b="0" dirty="0">
              <a:latin typeface="宋体" panose="02010600030101010101" pitchFamily="2" charset="-122"/>
            </a:endParaRPr>
          </a:p>
          <a:p>
            <a:pPr indent="0"/>
            <a:r>
              <a:rPr lang="en-US" b="0" dirty="0">
                <a:latin typeface="宋体" panose="02010600030101010101" pitchFamily="2" charset="-122"/>
              </a:rPr>
              <a:t>2.Sum of Promotions with </a:t>
            </a:r>
            <a:r>
              <a:rPr lang="en-US" b="1" dirty="0">
                <a:latin typeface="宋体" panose="02010600030101010101" pitchFamily="2" charset="-122"/>
              </a:rPr>
              <a:t>future </a:t>
            </a:r>
            <a:r>
              <a:rPr lang="en-US" b="0" dirty="0">
                <a:latin typeface="宋体" panose="02010600030101010101" pitchFamily="2" charset="-122"/>
              </a:rPr>
              <a:t>data at different day intervals.</a:t>
            </a:r>
            <a:endParaRPr lang="en-US" b="0" dirty="0">
              <a:latin typeface="宋体" panose="02010600030101010101" pitchFamily="2" charset="-122"/>
            </a:endParaRPr>
          </a:p>
          <a:p>
            <a:pPr indent="0"/>
            <a:r>
              <a:rPr lang="en-US" b="0" dirty="0">
                <a:latin typeface="宋体" panose="02010600030101010101" pitchFamily="2" charset="-122"/>
              </a:rPr>
              <a:t>3.Promotion feature (i.e. if there is a promotion or not) for 16 days in past and future</a:t>
            </a:r>
            <a:endParaRPr lang="en-US" altLang="en-US" b="0" dirty="0">
              <a:latin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250" y="5048885"/>
            <a:ext cx="11983720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b="1" dirty="0">
                <a:latin typeface="宋体" panose="02010600030101010101" pitchFamily="2" charset="-122"/>
              </a:rPr>
              <a:t>Creating Sales Features Depending on Promotion</a:t>
            </a:r>
            <a:endParaRPr lang="en-US" b="0" dirty="0">
              <a:latin typeface="宋体" panose="02010600030101010101" pitchFamily="2" charset="-122"/>
            </a:endParaRPr>
          </a:p>
          <a:p>
            <a:pPr indent="0"/>
            <a:r>
              <a:rPr lang="en-US" b="0" dirty="0">
                <a:latin typeface="宋体" panose="02010600030101010101" pitchFamily="2" charset="-122"/>
              </a:rPr>
              <a:t>1.mean_of_sales of each item sold on promotion over date</a:t>
            </a:r>
            <a:endParaRPr lang="en-US" b="0" dirty="0">
              <a:latin typeface="宋体" panose="02010600030101010101" pitchFamily="2" charset="-122"/>
            </a:endParaRPr>
          </a:p>
          <a:p>
            <a:pPr indent="0"/>
            <a:r>
              <a:rPr lang="en-US" b="0" dirty="0">
                <a:latin typeface="宋体" panose="02010600030101010101" pitchFamily="2" charset="-122"/>
              </a:rPr>
              <a:t>2.exponentially weighted </a:t>
            </a:r>
            <a:r>
              <a:rPr lang="en-US" b="0" dirty="0" err="1">
                <a:latin typeface="宋体" panose="02010600030101010101" pitchFamily="2" charset="-122"/>
              </a:rPr>
              <a:t>sum_of_sales</a:t>
            </a:r>
            <a:r>
              <a:rPr lang="en-US" b="0" dirty="0">
                <a:latin typeface="宋体" panose="02010600030101010101" pitchFamily="2" charset="-122"/>
              </a:rPr>
              <a:t> of each item sold on promotion over date</a:t>
            </a:r>
            <a:endParaRPr lang="en-US" b="0" dirty="0">
              <a:latin typeface="宋体" panose="02010600030101010101" pitchFamily="2" charset="-122"/>
            </a:endParaRPr>
          </a:p>
          <a:p>
            <a:pPr indent="0"/>
            <a:r>
              <a:rPr lang="en-US" b="0" dirty="0">
                <a:latin typeface="宋体" panose="02010600030101010101" pitchFamily="2" charset="-122"/>
              </a:rPr>
              <a:t>3.mean_of_sales of each item sold without promotion over date</a:t>
            </a:r>
            <a:endParaRPr lang="en-US" b="0" dirty="0">
              <a:latin typeface="宋体" panose="02010600030101010101" pitchFamily="2" charset="-122"/>
            </a:endParaRPr>
          </a:p>
          <a:p>
            <a:pPr indent="0"/>
            <a:r>
              <a:rPr lang="en-US" b="0" dirty="0">
                <a:latin typeface="宋体" panose="02010600030101010101" pitchFamily="2" charset="-122"/>
              </a:rPr>
              <a:t>4.exponentially weighted </a:t>
            </a:r>
            <a:r>
              <a:rPr lang="en-US" b="0" dirty="0" err="1">
                <a:latin typeface="宋体" panose="02010600030101010101" pitchFamily="2" charset="-122"/>
              </a:rPr>
              <a:t>sum_of_sales</a:t>
            </a:r>
            <a:r>
              <a:rPr lang="en-US" b="0" dirty="0">
                <a:latin typeface="宋体" panose="02010600030101010101" pitchFamily="2" charset="-122"/>
              </a:rPr>
              <a:t> of each item sold without promotion over date</a:t>
            </a:r>
            <a:endParaRPr lang="en-US" altLang="en-US" b="0" dirty="0">
              <a:latin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charset="0"/>
                <a:ea typeface="宋体" panose="02010600030101010101" pitchFamily="2" charset="-122"/>
              </a:rPr>
              <a:t>Outline</a:t>
            </a:r>
            <a:endParaRPr lang="en-US" altLang="zh-CN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14" name="TextBox 16"/>
          <p:cNvSpPr txBox="1"/>
          <p:nvPr>
            <p:custDataLst>
              <p:tags r:id="rId1"/>
            </p:custDataLst>
          </p:nvPr>
        </p:nvSpPr>
        <p:spPr>
          <a:xfrm>
            <a:off x="569595" y="1371600"/>
            <a:ext cx="8947785" cy="45231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charset="0"/>
                <a:ea typeface="宋体" panose="02010600030101010101" pitchFamily="2" charset="-122"/>
              </a:rPr>
              <a:t>1. Problem Introduction</a:t>
            </a:r>
            <a:endParaRPr lang="en-US" sz="3200" dirty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charset="0"/>
                <a:ea typeface="宋体" panose="02010600030101010101" pitchFamily="2" charset="-122"/>
              </a:rPr>
              <a:t>2. From Data to Feature </a:t>
            </a:r>
            <a:r>
              <a:rPr lang="en-US" sz="3200" dirty="0"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</a:rPr>
              <a:t>(INPUT DOMAIN)</a:t>
            </a:r>
            <a:endParaRPr lang="en-US" sz="3200" dirty="0">
              <a:solidFill>
                <a:srgbClr val="AA79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charset="0"/>
                <a:ea typeface="宋体" panose="02010600030101010101" pitchFamily="2" charset="-122"/>
              </a:rPr>
              <a:t>3. Model Construction</a:t>
            </a:r>
            <a:r>
              <a:rPr lang="en-US" sz="3200" dirty="0"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</a:rPr>
              <a:t> (FUNCTION DOMAIN)</a:t>
            </a:r>
            <a:endParaRPr lang="en-US" sz="3200" dirty="0">
              <a:solidFill>
                <a:srgbClr val="AA79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AA79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4. Evaluation and Prediction</a:t>
            </a:r>
            <a:r>
              <a:rPr lang="en-US" sz="3200" dirty="0"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(OUTPUT DOMAIN)</a:t>
            </a:r>
            <a:endParaRPr lang="en-US" sz="3200" dirty="0">
              <a:solidFill>
                <a:srgbClr val="AA79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5. Conclusion</a:t>
            </a:r>
            <a:endParaRPr lang="en-US" sz="3200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2.4. Feature Generation: Content 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28905" y="946150"/>
            <a:ext cx="11949430" cy="2984500"/>
            <a:chOff x="203" y="5495"/>
            <a:chExt cx="18818" cy="4700"/>
          </a:xfrm>
        </p:grpSpPr>
        <p:sp>
          <p:nvSpPr>
            <p:cNvPr id="23" name="矩形 22"/>
            <p:cNvSpPr/>
            <p:nvPr>
              <p:custDataLst>
                <p:tags r:id="rId1"/>
              </p:custDataLst>
            </p:nvPr>
          </p:nvSpPr>
          <p:spPr>
            <a:xfrm>
              <a:off x="227" y="6191"/>
              <a:ext cx="18795" cy="4005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2000" b="1">
                  <a:solidFill>
                    <a:srgbClr val="003366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One Feature-Batch of  One 16-Day-Time-Series</a:t>
              </a:r>
              <a:endParaRPr lang="en-US" altLang="zh-CN" sz="2000" b="1">
                <a:solidFill>
                  <a:srgbClr val="00336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2"/>
              </p:custDataLst>
            </p:nvPr>
          </p:nvSpPr>
          <p:spPr>
            <a:xfrm>
              <a:off x="9905" y="6852"/>
              <a:ext cx="8947" cy="858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Time Series’  In-period Information</a:t>
              </a:r>
              <a:endPara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16" name="左箭头 15"/>
            <p:cNvSpPr/>
            <p:nvPr/>
          </p:nvSpPr>
          <p:spPr>
            <a:xfrm rot="16200000">
              <a:off x="14167" y="7626"/>
              <a:ext cx="422" cy="435"/>
            </a:xfrm>
            <a:prstGeom prst="lef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>
              <p:custDataLst>
                <p:tags r:id="rId3"/>
              </p:custDataLst>
            </p:nvPr>
          </p:nvSpPr>
          <p:spPr>
            <a:xfrm>
              <a:off x="583" y="6837"/>
              <a:ext cx="8947" cy="858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rgbClr val="407D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>
                  <a:solidFill>
                    <a:srgbClr val="407DD6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Time Series’ Historical Information</a:t>
              </a:r>
              <a:endParaRPr lang="en-US" altLang="zh-CN" sz="2000" b="1">
                <a:solidFill>
                  <a:srgbClr val="407DD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4"/>
              </p:custDataLst>
            </p:nvPr>
          </p:nvSpPr>
          <p:spPr>
            <a:xfrm>
              <a:off x="601" y="7951"/>
              <a:ext cx="8947" cy="210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rgbClr val="407D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>
                  <a:solidFill>
                    <a:srgbClr val="407DD6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Before-period-features:</a:t>
              </a:r>
              <a:endParaRPr lang="en-US" altLang="zh-CN" sz="2000" b="1">
                <a:solidFill>
                  <a:srgbClr val="407DD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  <a:p>
              <a:pPr algn="ctr"/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Use </a:t>
              </a:r>
              <a:r>
                <a:rPr lang="en-US" altLang="zh-CN" sz="2000" b="1">
                  <a:solidFill>
                    <a:srgbClr val="407DD6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Historical Information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 </a:t>
              </a:r>
              <a:r>
                <a:rPr lang="en-US" altLang="zh-CN" sz="2000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before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 [Period Aug.16 to Aug 31.] to generate </a:t>
              </a:r>
              <a:r>
                <a:rPr lang="en-US" altLang="zh-CN" sz="2000" b="1">
                  <a:solidFill>
                    <a:srgbClr val="407DD6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Before-period-features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 </a:t>
              </a:r>
              <a:r>
                <a:rPr lang="en-US" altLang="zh-CN" sz="2000" b="1">
                  <a:solidFill>
                    <a:srgbClr val="AA79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for [Period Aug.16 to Aug 31.]</a:t>
              </a:r>
              <a:endParaRPr lang="en-US" altLang="zh-CN" sz="2000" b="1"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5"/>
              </p:custDataLst>
            </p:nvPr>
          </p:nvSpPr>
          <p:spPr>
            <a:xfrm>
              <a:off x="9922" y="7948"/>
              <a:ext cx="8948" cy="207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Inside-period-features:</a:t>
              </a:r>
              <a:endPara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  <a:p>
              <a:pPr algn="ctr"/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Use </a:t>
              </a:r>
              <a:r>
                <a:rPr lang="en-US" altLang="zh-CN" sz="20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In-period Information </a:t>
              </a:r>
              <a:r>
                <a:rPr lang="en-US" altLang="zh-CN" sz="2000" b="1" u="sng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during</a:t>
              </a:r>
              <a:r>
                <a:rPr lang="en-US" altLang="zh-CN" sz="2000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 [Period Aug.16 to Aug 31.] to generate </a:t>
              </a:r>
              <a:r>
                <a:rPr lang="en-US" altLang="zh-CN" sz="20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Inside-period-features</a:t>
              </a:r>
              <a:r>
                <a:rPr lang="en-US" altLang="zh-CN" sz="2000" b="1">
                  <a:solidFill>
                    <a:srgbClr val="407DD6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 </a:t>
              </a:r>
              <a:r>
                <a:rPr lang="en-US" altLang="zh-CN" sz="2000" b="1">
                  <a:solidFill>
                    <a:srgbClr val="AA79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for  [Period Aug.16 to Aug 31.]</a:t>
              </a:r>
              <a:endParaRPr lang="en-US" altLang="zh-CN" sz="2000" b="1"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9" name="左箭头 8"/>
            <p:cNvSpPr/>
            <p:nvPr/>
          </p:nvSpPr>
          <p:spPr>
            <a:xfrm rot="16200000">
              <a:off x="4846" y="7618"/>
              <a:ext cx="422" cy="435"/>
            </a:xfrm>
            <a:prstGeom prst="leftArrow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203" y="5495"/>
              <a:ext cx="18667" cy="516"/>
              <a:chOff x="227" y="5530"/>
              <a:chExt cx="14375" cy="516"/>
            </a:xfrm>
          </p:grpSpPr>
          <p:sp>
            <p:nvSpPr>
              <p:cNvPr id="76" name="矩形 75"/>
              <p:cNvSpPr/>
              <p:nvPr>
                <p:custDataLst>
                  <p:tags r:id="rId6"/>
                </p:custDataLst>
              </p:nvPr>
            </p:nvSpPr>
            <p:spPr>
              <a:xfrm>
                <a:off x="227" y="5537"/>
                <a:ext cx="4785" cy="4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b="1" u="sng">
                    <a:solidFill>
                      <a:schemeClr val="bg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rPr>
                  <a:t>One 16-days Time Series</a:t>
                </a:r>
                <a:endParaRPr lang="en-US" b="1" u="sng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endParaRPr>
              </a:p>
            </p:txBody>
          </p:sp>
          <p:sp>
            <p:nvSpPr>
              <p:cNvPr id="77" name="右箭头 76"/>
              <p:cNvSpPr/>
              <p:nvPr>
                <p:custDataLst>
                  <p:tags r:id="rId7"/>
                </p:custDataLst>
              </p:nvPr>
            </p:nvSpPr>
            <p:spPr>
              <a:xfrm>
                <a:off x="5182" y="5538"/>
                <a:ext cx="744" cy="460"/>
              </a:xfrm>
              <a:prstGeom prst="rightArrow">
                <a:avLst/>
              </a:prstGeom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8" name="组合 77"/>
              <p:cNvGrpSpPr/>
              <p:nvPr/>
            </p:nvGrpSpPr>
            <p:grpSpPr>
              <a:xfrm>
                <a:off x="6096" y="5530"/>
                <a:ext cx="8506" cy="516"/>
                <a:chOff x="5250" y="5530"/>
                <a:chExt cx="8506" cy="516"/>
              </a:xfrm>
            </p:grpSpPr>
            <p:sp>
              <p:nvSpPr>
                <p:cNvPr id="79" name="矩形 78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5250" y="5558"/>
                  <a:ext cx="3833" cy="461"/>
                </a:xfrm>
                <a:prstGeom prst="rect">
                  <a:avLst/>
                </a:prstGeom>
                <a:solidFill>
                  <a:srgbClr val="FFD400"/>
                </a:solidFill>
                <a:ln>
                  <a:solidFill>
                    <a:srgbClr val="FFD400"/>
                  </a:solidFill>
                </a:ln>
              </p:spPr>
              <p:style>
                <a:lnRef idx="2">
                  <a:srgbClr val="018BE9">
                    <a:shade val="50000"/>
                  </a:srgbClr>
                </a:lnRef>
                <a:fillRef idx="1">
                  <a:srgbClr val="018BE9"/>
                </a:fillRef>
                <a:effectRef idx="0">
                  <a:srgbClr val="018BE9"/>
                </a:effectRef>
                <a:fontRef idx="minor">
                  <a:srgbClr val="FFFFFF"/>
                </a:fontRef>
              </p:style>
              <p:txBody>
                <a:bodyPr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 algn="ctr">
                    <a:buClrTx/>
                    <a:buSzTx/>
                    <a:buFontTx/>
                  </a:pP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lt"/>
                    </a:rPr>
                    <a:t>One feature-batch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endParaRPr>
                </a:p>
              </p:txBody>
            </p:sp>
            <p:sp>
              <p:nvSpPr>
                <p:cNvPr id="80" name="矩形 79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9924" y="5558"/>
                  <a:ext cx="3833" cy="461"/>
                </a:xfrm>
                <a:prstGeom prst="rect">
                  <a:avLst/>
                </a:prstGeom>
                <a:solidFill>
                  <a:srgbClr val="FFD400"/>
                </a:solidFill>
                <a:ln>
                  <a:solidFill>
                    <a:srgbClr val="FFD400"/>
                  </a:solidFill>
                </a:ln>
              </p:spPr>
              <p:style>
                <a:lnRef idx="2">
                  <a:srgbClr val="018BE9">
                    <a:shade val="50000"/>
                  </a:srgbClr>
                </a:lnRef>
                <a:fillRef idx="1">
                  <a:srgbClr val="018BE9"/>
                </a:fillRef>
                <a:effectRef idx="0">
                  <a:srgbClr val="018BE9"/>
                </a:effectRef>
                <a:fontRef idx="minor">
                  <a:srgbClr val="FFFFFF"/>
                </a:fontRef>
              </p:style>
              <p:txBody>
                <a:bodyPr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lvl="0" algn="ctr">
                    <a:buClrTx/>
                    <a:buSzTx/>
                    <a:buFontTx/>
                  </a:pP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lt"/>
                    </a:rPr>
                    <a:t>One input sample</a:t>
                  </a:r>
                  <a:endPara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endParaRPr>
                </a:p>
              </p:txBody>
            </p:sp>
            <p:sp>
              <p:nvSpPr>
                <p:cNvPr id="81" name="左右箭头 80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9062" y="5530"/>
                  <a:ext cx="883" cy="516"/>
                </a:xfrm>
                <a:prstGeom prst="leftRightArrow">
                  <a:avLst/>
                </a:prstGeom>
                <a:solidFill>
                  <a:srgbClr val="FFD4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100" name="文本框 99"/>
          <p:cNvSpPr txBox="1"/>
          <p:nvPr/>
        </p:nvSpPr>
        <p:spPr>
          <a:xfrm>
            <a:off x="144145" y="3923665"/>
            <a:ext cx="6349365" cy="24612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1400" b="1" dirty="0">
                <a:latin typeface="宋体" panose="02010600030101010101" pitchFamily="2" charset="-122"/>
              </a:rPr>
              <a:t>Creating Sales Features</a:t>
            </a:r>
            <a:endParaRPr lang="en-US" sz="1400" b="0" dirty="0">
              <a:latin typeface="宋体" panose="02010600030101010101" pitchFamily="2" charset="-122"/>
            </a:endParaRPr>
          </a:p>
          <a:p>
            <a:pPr indent="0"/>
            <a:r>
              <a:rPr lang="en-US" sz="1400" b="0" dirty="0">
                <a:latin typeface="宋体" panose="02010600030101010101" pitchFamily="2" charset="-122"/>
              </a:rPr>
              <a:t>1.mean of sales of each item over date </a:t>
            </a:r>
            <a:endParaRPr lang="en-US" sz="1400" b="0" dirty="0">
              <a:latin typeface="宋体" panose="02010600030101010101" pitchFamily="2" charset="-122"/>
            </a:endParaRPr>
          </a:p>
          <a:p>
            <a:pPr indent="0"/>
            <a:r>
              <a:rPr lang="en-US" sz="1400" b="0" dirty="0">
                <a:latin typeface="宋体" panose="02010600030101010101" pitchFamily="2" charset="-122"/>
              </a:rPr>
              <a:t>2.exponentially weighted </a:t>
            </a:r>
            <a:r>
              <a:rPr lang="en-US" sz="1400" b="0" dirty="0" err="1">
                <a:latin typeface="宋体" panose="02010600030101010101" pitchFamily="2" charset="-122"/>
              </a:rPr>
              <a:t>sum_of_sales</a:t>
            </a:r>
            <a:r>
              <a:rPr lang="en-US" sz="1400" b="0" dirty="0">
                <a:latin typeface="宋体" panose="02010600030101010101" pitchFamily="2" charset="-122"/>
              </a:rPr>
              <a:t> of each item over date</a:t>
            </a:r>
            <a:endParaRPr lang="en-US" sz="1400" b="0" dirty="0">
              <a:latin typeface="宋体" panose="02010600030101010101" pitchFamily="2" charset="-122"/>
            </a:endParaRPr>
          </a:p>
          <a:p>
            <a:pPr indent="0"/>
            <a:r>
              <a:rPr lang="en-US" sz="1400" b="0" dirty="0">
                <a:latin typeface="宋体" panose="02010600030101010101" pitchFamily="2" charset="-122"/>
              </a:rPr>
              <a:t>3.mean of difference in sales of each item over date</a:t>
            </a:r>
            <a:endParaRPr lang="en-US" sz="1400" b="0" dirty="0">
              <a:latin typeface="宋体" panose="02010600030101010101" pitchFamily="2" charset="-122"/>
            </a:endParaRPr>
          </a:p>
          <a:p>
            <a:pPr indent="0"/>
            <a:r>
              <a:rPr lang="en-US" sz="1400" b="0" dirty="0">
                <a:latin typeface="宋体" panose="02010600030101010101" pitchFamily="2" charset="-122"/>
              </a:rPr>
              <a:t>4.median of sales of each item over date </a:t>
            </a:r>
            <a:endParaRPr lang="en-US" sz="1400" b="0" dirty="0">
              <a:latin typeface="宋体" panose="02010600030101010101" pitchFamily="2" charset="-122"/>
            </a:endParaRPr>
          </a:p>
          <a:p>
            <a:pPr indent="0"/>
            <a:r>
              <a:rPr lang="en-US" sz="1400" b="0" dirty="0">
                <a:latin typeface="宋体" panose="02010600030101010101" pitchFamily="2" charset="-122"/>
              </a:rPr>
              <a:t>5.min. of sales of each item over date </a:t>
            </a:r>
            <a:endParaRPr lang="en-US" sz="1400" b="0" dirty="0">
              <a:latin typeface="宋体" panose="02010600030101010101" pitchFamily="2" charset="-122"/>
            </a:endParaRPr>
          </a:p>
          <a:p>
            <a:pPr indent="0"/>
            <a:r>
              <a:rPr lang="en-US" sz="1400" b="0" dirty="0">
                <a:latin typeface="宋体" panose="02010600030101010101" pitchFamily="2" charset="-122"/>
              </a:rPr>
              <a:t>6.max. of sales of each item over date </a:t>
            </a:r>
            <a:endParaRPr lang="en-US" sz="1400" b="0" dirty="0">
              <a:latin typeface="宋体" panose="02010600030101010101" pitchFamily="2" charset="-122"/>
            </a:endParaRPr>
          </a:p>
          <a:p>
            <a:pPr indent="0"/>
            <a:r>
              <a:rPr lang="en-US" sz="1400" b="0" dirty="0">
                <a:latin typeface="宋体" panose="02010600030101010101" pitchFamily="2" charset="-122"/>
              </a:rPr>
              <a:t>7.std. of sales of each item over date </a:t>
            </a:r>
            <a:endParaRPr lang="en-US" sz="1400" b="0" dirty="0">
              <a:latin typeface="宋体" panose="02010600030101010101" pitchFamily="2" charset="-122"/>
            </a:endParaRPr>
          </a:p>
          <a:p>
            <a:pPr indent="0"/>
            <a:r>
              <a:rPr lang="en-US" sz="1400" b="0" dirty="0">
                <a:latin typeface="宋体" panose="02010600030101010101" pitchFamily="2" charset="-122"/>
              </a:rPr>
              <a:t>8.Sales on the nth day in </a:t>
            </a:r>
            <a:r>
              <a:rPr lang="en-US" sz="1400" b="1" dirty="0">
                <a:latin typeface="宋体" panose="02010600030101010101" pitchFamily="2" charset="-122"/>
              </a:rPr>
              <a:t>past</a:t>
            </a:r>
            <a:endParaRPr lang="en-US" sz="1400" b="1" dirty="0">
              <a:latin typeface="宋体" panose="02010600030101010101" pitchFamily="2" charset="-122"/>
            </a:endParaRPr>
          </a:p>
          <a:p>
            <a:pPr indent="0"/>
            <a:r>
              <a:rPr lang="en-US" sz="1400" b="0" dirty="0">
                <a:latin typeface="宋体" panose="02010600030101010101" pitchFamily="2" charset="-122"/>
              </a:rPr>
              <a:t>9.mean of sales every same day of week during 4 weeks before today</a:t>
            </a:r>
            <a:endParaRPr lang="en-US" sz="1400" b="0" dirty="0">
              <a:latin typeface="宋体" panose="02010600030101010101" pitchFamily="2" charset="-122"/>
            </a:endParaRPr>
          </a:p>
          <a:p>
            <a:pPr indent="0"/>
            <a:r>
              <a:rPr lang="en-US" sz="1400" b="0" dirty="0">
                <a:latin typeface="宋体" panose="02010600030101010101" pitchFamily="2" charset="-122"/>
              </a:rPr>
              <a:t>10.mean of sales every same day of week during  20 weeks before today</a:t>
            </a:r>
            <a:endParaRPr lang="en-US" altLang="en-US" sz="1400" b="0" dirty="0">
              <a:latin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01460" y="4152265"/>
            <a:ext cx="5080000" cy="20300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sz="1400" b="1" dirty="0">
                <a:latin typeface="宋体" panose="02010600030101010101" pitchFamily="2" charset="-122"/>
              </a:rPr>
              <a:t>Creating Count Features</a:t>
            </a:r>
            <a:endParaRPr lang="en-US" sz="1400" b="0" dirty="0">
              <a:latin typeface="宋体" panose="02010600030101010101" pitchFamily="2" charset="-122"/>
            </a:endParaRPr>
          </a:p>
          <a:p>
            <a:pPr indent="0"/>
            <a:r>
              <a:rPr lang="en-US" sz="1400" b="0" dirty="0">
                <a:latin typeface="宋体" panose="02010600030101010101" pitchFamily="2" charset="-122"/>
              </a:rPr>
              <a:t>1.Number of days a sale/promotion was made/present (i.e. not equal to 0) for each item</a:t>
            </a:r>
            <a:endParaRPr lang="en-US" sz="1400" b="0" dirty="0">
              <a:latin typeface="宋体" panose="02010600030101010101" pitchFamily="2" charset="-122"/>
            </a:endParaRPr>
          </a:p>
          <a:p>
            <a:pPr indent="0"/>
            <a:r>
              <a:rPr lang="en-US" sz="1400" b="0" dirty="0">
                <a:latin typeface="宋体" panose="02010600030101010101" pitchFamily="2" charset="-122"/>
              </a:rPr>
              <a:t>2.Number of days since last sale/promotion (in </a:t>
            </a:r>
            <a:r>
              <a:rPr lang="en-US" sz="1400" b="0" dirty="0" err="1">
                <a:latin typeface="宋体" panose="02010600030101010101" pitchFamily="2" charset="-122"/>
              </a:rPr>
              <a:t>n_days</a:t>
            </a:r>
            <a:r>
              <a:rPr lang="en-US" sz="1400" b="0" dirty="0">
                <a:latin typeface="宋体" panose="02010600030101010101" pitchFamily="2" charset="-122"/>
              </a:rPr>
              <a:t>) for each item</a:t>
            </a:r>
            <a:endParaRPr lang="en-US" sz="1400" b="0" dirty="0">
              <a:latin typeface="宋体" panose="02010600030101010101" pitchFamily="2" charset="-122"/>
            </a:endParaRPr>
          </a:p>
          <a:p>
            <a:pPr indent="0"/>
            <a:r>
              <a:rPr lang="en-US" sz="1400" b="0" dirty="0">
                <a:latin typeface="宋体" panose="02010600030101010101" pitchFamily="2" charset="-122"/>
              </a:rPr>
              <a:t>3.Number of days since first sale/promotion (in </a:t>
            </a:r>
            <a:r>
              <a:rPr lang="en-US" sz="1400" b="0" dirty="0" err="1">
                <a:latin typeface="宋体" panose="02010600030101010101" pitchFamily="2" charset="-122"/>
              </a:rPr>
              <a:t>n_days</a:t>
            </a:r>
            <a:r>
              <a:rPr lang="en-US" sz="1400" b="0" dirty="0">
                <a:latin typeface="宋体" panose="02010600030101010101" pitchFamily="2" charset="-122"/>
              </a:rPr>
              <a:t>) for each item</a:t>
            </a:r>
            <a:endParaRPr lang="en-US" sz="1400" b="0" dirty="0">
              <a:latin typeface="宋体" panose="02010600030101010101" pitchFamily="2" charset="-122"/>
            </a:endParaRPr>
          </a:p>
          <a:p>
            <a:pPr indent="0"/>
            <a:r>
              <a:rPr lang="en-US" sz="1400" b="0" dirty="0">
                <a:latin typeface="宋体" panose="02010600030101010101" pitchFamily="2" charset="-122"/>
              </a:rPr>
              <a:t>4.Number of promotions in the next two weeks, time before first and last promotion in the same time window</a:t>
            </a:r>
            <a:endParaRPr lang="en-US" altLang="en-US" sz="1400" b="0" dirty="0">
              <a:latin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2.4. Feature Generation: Result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grpSp>
        <p:nvGrpSpPr>
          <p:cNvPr id="75" name="组合 74"/>
          <p:cNvGrpSpPr/>
          <p:nvPr/>
        </p:nvGrpSpPr>
        <p:grpSpPr>
          <a:xfrm>
            <a:off x="129540" y="938530"/>
            <a:ext cx="11853545" cy="466090"/>
            <a:chOff x="227" y="5530"/>
            <a:chExt cx="14375" cy="516"/>
          </a:xfrm>
        </p:grpSpPr>
        <p:sp>
          <p:nvSpPr>
            <p:cNvPr id="76" name="矩形 75"/>
            <p:cNvSpPr/>
            <p:nvPr>
              <p:custDataLst>
                <p:tags r:id="rId1"/>
              </p:custDataLst>
            </p:nvPr>
          </p:nvSpPr>
          <p:spPr>
            <a:xfrm>
              <a:off x="227" y="5537"/>
              <a:ext cx="4785" cy="4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b="1" u="sng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One 16-days Time Series</a:t>
              </a:r>
              <a:endParaRPr lang="en-US" b="1" u="sng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77" name="右箭头 76"/>
            <p:cNvSpPr/>
            <p:nvPr>
              <p:custDataLst>
                <p:tags r:id="rId2"/>
              </p:custDataLst>
            </p:nvPr>
          </p:nvSpPr>
          <p:spPr>
            <a:xfrm>
              <a:off x="5182" y="5538"/>
              <a:ext cx="744" cy="460"/>
            </a:xfrm>
            <a:prstGeom prst="rightArrow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6096" y="5530"/>
              <a:ext cx="8506" cy="516"/>
              <a:chOff x="5250" y="5530"/>
              <a:chExt cx="8506" cy="516"/>
            </a:xfrm>
          </p:grpSpPr>
          <p:sp>
            <p:nvSpPr>
              <p:cNvPr id="79" name="矩形 78"/>
              <p:cNvSpPr/>
              <p:nvPr>
                <p:custDataLst>
                  <p:tags r:id="rId3"/>
                </p:custDataLst>
              </p:nvPr>
            </p:nvSpPr>
            <p:spPr>
              <a:xfrm>
                <a:off x="5250" y="5558"/>
                <a:ext cx="3833" cy="461"/>
              </a:xfrm>
              <a:prstGeom prst="rect">
                <a:avLst/>
              </a:prstGeom>
              <a:solidFill>
                <a:srgbClr val="FFD400"/>
              </a:solidFill>
              <a:ln>
                <a:solidFill>
                  <a:srgbClr val="FFD400"/>
                </a:solidFill>
              </a:ln>
            </p:spPr>
            <p:style>
              <a:lnRef idx="2">
                <a:srgbClr val="018BE9">
                  <a:shade val="50000"/>
                </a:srgbClr>
              </a:lnRef>
              <a:fillRef idx="1">
                <a:srgbClr val="018BE9"/>
              </a:fillRef>
              <a:effectRef idx="0">
                <a:srgbClr val="018BE9"/>
              </a:effectRef>
              <a:fontRef idx="minor">
                <a:srgbClr val="FFFFFF"/>
              </a:fontRef>
            </p:style>
            <p:txBody>
              <a:bodyPr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rPr>
                  <a:t>One feature-batch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endParaRPr>
              </a:p>
            </p:txBody>
          </p:sp>
          <p:sp>
            <p:nvSpPr>
              <p:cNvPr id="80" name="矩形 79"/>
              <p:cNvSpPr/>
              <p:nvPr>
                <p:custDataLst>
                  <p:tags r:id="rId4"/>
                </p:custDataLst>
              </p:nvPr>
            </p:nvSpPr>
            <p:spPr>
              <a:xfrm>
                <a:off x="9924" y="5558"/>
                <a:ext cx="3833" cy="461"/>
              </a:xfrm>
              <a:prstGeom prst="rect">
                <a:avLst/>
              </a:prstGeom>
              <a:solidFill>
                <a:srgbClr val="FFD400"/>
              </a:solidFill>
              <a:ln>
                <a:solidFill>
                  <a:srgbClr val="FFD400"/>
                </a:solidFill>
              </a:ln>
            </p:spPr>
            <p:style>
              <a:lnRef idx="2">
                <a:srgbClr val="018BE9">
                  <a:shade val="50000"/>
                </a:srgbClr>
              </a:lnRef>
              <a:fillRef idx="1">
                <a:srgbClr val="018BE9"/>
              </a:fillRef>
              <a:effectRef idx="0">
                <a:srgbClr val="018BE9"/>
              </a:effectRef>
              <a:fontRef idx="minor">
                <a:srgbClr val="FFFFFF"/>
              </a:fontRef>
            </p:style>
            <p:txBody>
              <a:bodyPr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rPr>
                  <a:t>One input sample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endParaRPr>
              </a:p>
            </p:txBody>
          </p:sp>
          <p:sp>
            <p:nvSpPr>
              <p:cNvPr id="81" name="左右箭头 80"/>
              <p:cNvSpPr/>
              <p:nvPr>
                <p:custDataLst>
                  <p:tags r:id="rId5"/>
                </p:custDataLst>
              </p:nvPr>
            </p:nvSpPr>
            <p:spPr>
              <a:xfrm>
                <a:off x="9062" y="5530"/>
                <a:ext cx="883" cy="516"/>
              </a:xfrm>
              <a:prstGeom prst="leftRightArrow">
                <a:avLst/>
              </a:prstGeom>
              <a:solidFill>
                <a:srgbClr val="FFD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>
            <a:off x="129540" y="1557020"/>
            <a:ext cx="11833225" cy="4354195"/>
            <a:chOff x="327" y="2430"/>
            <a:chExt cx="18635" cy="6857"/>
          </a:xfrm>
        </p:grpSpPr>
        <p:grpSp>
          <p:nvGrpSpPr>
            <p:cNvPr id="68" name="组合 67"/>
            <p:cNvGrpSpPr/>
            <p:nvPr/>
          </p:nvGrpSpPr>
          <p:grpSpPr>
            <a:xfrm>
              <a:off x="327" y="2430"/>
              <a:ext cx="18635" cy="6857"/>
              <a:chOff x="365" y="-119"/>
              <a:chExt cx="18635" cy="6857"/>
            </a:xfrm>
          </p:grpSpPr>
          <p:sp>
            <p:nvSpPr>
              <p:cNvPr id="69" name="矩形 68"/>
              <p:cNvSpPr/>
              <p:nvPr>
                <p:custDataLst>
                  <p:tags r:id="rId6"/>
                </p:custDataLst>
              </p:nvPr>
            </p:nvSpPr>
            <p:spPr>
              <a:xfrm>
                <a:off x="2079" y="5756"/>
                <a:ext cx="8427" cy="6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 fontAlgn="t"/>
                <a:r>
                  <a:rPr lang="en-US" b="1" dirty="0">
                    <a:solidFill>
                      <a:srgbClr val="C00000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Each row</a:t>
                </a:r>
                <a:r>
                  <a:rPr lang="en-US" dirty="0">
                    <a:solidFill>
                      <a:srgbClr val="C00000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 is a feature of </a:t>
                </a:r>
                <a:r>
                  <a:rPr lang="en-US" b="1" dirty="0">
                    <a:solidFill>
                      <a:srgbClr val="C00000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ONE items in One stores</a:t>
                </a:r>
                <a:endParaRPr lang="en-US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endParaRPr>
              </a:p>
            </p:txBody>
          </p:sp>
          <p:pic>
            <p:nvPicPr>
              <p:cNvPr id="70" name="图片 69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8"/>
              <a:srcRect t="68962" b="16226"/>
              <a:stretch>
                <a:fillRect/>
              </a:stretch>
            </p:blipFill>
            <p:spPr>
              <a:xfrm>
                <a:off x="11552" y="5148"/>
                <a:ext cx="7284" cy="471"/>
              </a:xfrm>
              <a:prstGeom prst="rect">
                <a:avLst/>
              </a:prstGeom>
            </p:spPr>
          </p:pic>
          <p:pic>
            <p:nvPicPr>
              <p:cNvPr id="71" name="图片 70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0"/>
              <a:srcRect r="64618" b="3333"/>
              <a:stretch>
                <a:fillRect/>
              </a:stretch>
            </p:blipFill>
            <p:spPr>
              <a:xfrm>
                <a:off x="1183" y="1629"/>
                <a:ext cx="4352" cy="3132"/>
              </a:xfrm>
              <a:prstGeom prst="rect">
                <a:avLst/>
              </a:prstGeom>
            </p:spPr>
          </p:pic>
          <p:pic>
            <p:nvPicPr>
              <p:cNvPr id="72" name="图片 71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2"/>
              <a:srcRect r="25147"/>
              <a:stretch>
                <a:fillRect/>
              </a:stretch>
            </p:blipFill>
            <p:spPr>
              <a:xfrm>
                <a:off x="6419" y="1704"/>
                <a:ext cx="4087" cy="3132"/>
              </a:xfrm>
              <a:prstGeom prst="rect">
                <a:avLst/>
              </a:prstGeom>
            </p:spPr>
          </p:pic>
          <p:pic>
            <p:nvPicPr>
              <p:cNvPr id="73" name="图片 72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11552" y="1641"/>
                <a:ext cx="7284" cy="3180"/>
              </a:xfrm>
              <a:prstGeom prst="rect">
                <a:avLst/>
              </a:prstGeom>
            </p:spPr>
          </p:pic>
          <p:sp>
            <p:nvSpPr>
              <p:cNvPr id="74" name="文本框 73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5616" y="3012"/>
                <a:ext cx="916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>
                    <a:latin typeface="Times New Roman" panose="02020603050405020304" charset="0"/>
                    <a:ea typeface="宋体" panose="02010600030101010101" pitchFamily="2" charset="-122"/>
                  </a:rPr>
                  <a:t>···</a:t>
                </a:r>
                <a:endParaRPr lang="en-US" altLang="zh-CN" sz="2400" b="1">
                  <a:latin typeface="Times New Roman" panose="020206030504050203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文本框 81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0571" y="3012"/>
                <a:ext cx="916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>
                    <a:latin typeface="Times New Roman" panose="02020603050405020304" charset="0"/>
                    <a:ea typeface="宋体" panose="02010600030101010101" pitchFamily="2" charset="-122"/>
                  </a:rPr>
                  <a:t>···</a:t>
                </a:r>
                <a:endParaRPr lang="en-US" altLang="zh-CN" sz="2400" b="1">
                  <a:latin typeface="Times New Roman" panose="020206030504050203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3" name="矩形 82"/>
              <p:cNvSpPr/>
              <p:nvPr>
                <p:custDataLst>
                  <p:tags r:id="rId16"/>
                </p:custDataLst>
              </p:nvPr>
            </p:nvSpPr>
            <p:spPr>
              <a:xfrm>
                <a:off x="11642" y="1582"/>
                <a:ext cx="1059" cy="4424"/>
              </a:xfrm>
              <a:prstGeom prst="rect">
                <a:avLst/>
              </a:prstGeom>
              <a:ln w="28575"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矩形 83"/>
              <p:cNvSpPr/>
              <p:nvPr>
                <p:custDataLst>
                  <p:tags r:id="rId17"/>
                </p:custDataLst>
              </p:nvPr>
            </p:nvSpPr>
            <p:spPr>
              <a:xfrm>
                <a:off x="15147" y="1582"/>
                <a:ext cx="2186" cy="4424"/>
              </a:xfrm>
              <a:prstGeom prst="rect">
                <a:avLst/>
              </a:prstGeom>
              <a:ln w="28575"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矩形 84"/>
              <p:cNvSpPr/>
              <p:nvPr>
                <p:custDataLst>
                  <p:tags r:id="rId18"/>
                </p:custDataLst>
              </p:nvPr>
            </p:nvSpPr>
            <p:spPr>
              <a:xfrm>
                <a:off x="365" y="-119"/>
                <a:ext cx="18635" cy="68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zh-CN" b="1" dirty="0">
                    <a:solidFill>
                      <a:srgbClr val="003366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rPr>
                  <a:t>One Feature-Batch (</a:t>
                </a:r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rPr>
                  <a:t>One input sample</a:t>
                </a:r>
                <a:r>
                  <a:rPr lang="en-US" altLang="zh-CN" b="1" dirty="0">
                    <a:solidFill>
                      <a:srgbClr val="003366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rPr>
                  <a:t>) of  One 16-Day-Time-Series</a:t>
                </a:r>
                <a:endParaRPr lang="zh-CN" altLang="en-US" dirty="0">
                  <a:ea typeface="宋体" panose="02010600030101010101" pitchFamily="2" charset="-122"/>
                </a:endParaRPr>
              </a:p>
            </p:txBody>
          </p:sp>
          <p:sp>
            <p:nvSpPr>
              <p:cNvPr id="86" name="文本框 85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994" y="4607"/>
                <a:ext cx="916" cy="45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2400" b="1">
                    <a:latin typeface="Times New Roman" panose="02020603050405020304" charset="0"/>
                    <a:ea typeface="宋体" panose="02010600030101010101" pitchFamily="2" charset="-122"/>
                  </a:rPr>
                  <a:t>···</a:t>
                </a:r>
                <a:endParaRPr lang="en-US" altLang="zh-CN" sz="2400" b="1">
                  <a:latin typeface="Times New Roman" panose="02020603050405020304" charset="0"/>
                  <a:ea typeface="宋体" panose="02010600030101010101" pitchFamily="2" charset="-122"/>
                </a:endParaRPr>
              </a:p>
            </p:txBody>
          </p:sp>
          <p:pic>
            <p:nvPicPr>
              <p:cNvPr id="87" name="图片 86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21"/>
              <a:stretch>
                <a:fillRect/>
              </a:stretch>
            </p:blipFill>
            <p:spPr>
              <a:xfrm>
                <a:off x="554" y="5184"/>
                <a:ext cx="1080" cy="432"/>
              </a:xfrm>
              <a:prstGeom prst="rect">
                <a:avLst/>
              </a:prstGeom>
            </p:spPr>
          </p:pic>
          <p:pic>
            <p:nvPicPr>
              <p:cNvPr id="88" name="图片 87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554" y="3850"/>
                <a:ext cx="683" cy="458"/>
              </a:xfrm>
              <a:prstGeom prst="rect">
                <a:avLst/>
              </a:prstGeom>
            </p:spPr>
          </p:pic>
          <p:pic>
            <p:nvPicPr>
              <p:cNvPr id="89" name="图片 88"/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533" y="2931"/>
                <a:ext cx="683" cy="458"/>
              </a:xfrm>
              <a:prstGeom prst="rect">
                <a:avLst/>
              </a:prstGeom>
            </p:spPr>
          </p:pic>
          <p:sp>
            <p:nvSpPr>
              <p:cNvPr id="90" name="矩形 89"/>
              <p:cNvSpPr/>
              <p:nvPr>
                <p:custDataLst>
                  <p:tags r:id="rId25"/>
                </p:custDataLst>
              </p:nvPr>
            </p:nvSpPr>
            <p:spPr>
              <a:xfrm>
                <a:off x="439" y="2519"/>
                <a:ext cx="18461" cy="38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1" name="图片 90"/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10"/>
              <a:srcRect l="3317" t="70031" r="64618" b="17685"/>
              <a:stretch>
                <a:fillRect/>
              </a:stretch>
            </p:blipFill>
            <p:spPr>
              <a:xfrm>
                <a:off x="1576" y="5211"/>
                <a:ext cx="3944" cy="398"/>
              </a:xfrm>
              <a:prstGeom prst="rect">
                <a:avLst/>
              </a:prstGeom>
            </p:spPr>
          </p:pic>
          <p:sp>
            <p:nvSpPr>
              <p:cNvPr id="92" name="矩形 91"/>
              <p:cNvSpPr/>
              <p:nvPr>
                <p:custDataLst>
                  <p:tags r:id="rId27"/>
                </p:custDataLst>
              </p:nvPr>
            </p:nvSpPr>
            <p:spPr>
              <a:xfrm>
                <a:off x="554" y="1581"/>
                <a:ext cx="1022" cy="4420"/>
              </a:xfrm>
              <a:prstGeom prst="rect">
                <a:avLst/>
              </a:prstGeom>
              <a:ln w="28575"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3" name="图片 92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12"/>
              <a:srcRect t="68295" r="25147" b="17912"/>
              <a:stretch>
                <a:fillRect/>
              </a:stretch>
            </p:blipFill>
            <p:spPr>
              <a:xfrm>
                <a:off x="6430" y="5184"/>
                <a:ext cx="4087" cy="432"/>
              </a:xfrm>
              <a:prstGeom prst="rect">
                <a:avLst/>
              </a:prstGeom>
            </p:spPr>
          </p:pic>
          <p:sp>
            <p:nvSpPr>
              <p:cNvPr id="94" name="文本框 93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994" y="5466"/>
                <a:ext cx="916" cy="45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2400" b="1">
                    <a:latin typeface="Times New Roman" panose="02020603050405020304" charset="0"/>
                    <a:ea typeface="宋体" panose="02010600030101010101" pitchFamily="2" charset="-122"/>
                  </a:rPr>
                  <a:t>···</a:t>
                </a:r>
                <a:endParaRPr lang="en-US" altLang="zh-CN" sz="2400" b="1">
                  <a:latin typeface="Times New Roman" panose="0202060305040502030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95" name="肘形连接符 94"/>
              <p:cNvCxnSpPr/>
              <p:nvPr>
                <p:custDataLst>
                  <p:tags r:id="rId30"/>
                </p:custDataLst>
              </p:nvPr>
            </p:nvCxnSpPr>
            <p:spPr>
              <a:xfrm rot="5400000" flipH="1">
                <a:off x="6594" y="472"/>
                <a:ext cx="5" cy="11062"/>
              </a:xfrm>
              <a:prstGeom prst="bentConnector3">
                <a:avLst>
                  <a:gd name="adj1" fmla="val -5390000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96" name="肘形连接符 95"/>
              <p:cNvCxnSpPr>
                <a:stCxn id="84" idx="2"/>
                <a:endCxn id="92" idx="2"/>
              </p:cNvCxnSpPr>
              <p:nvPr>
                <p:custDataLst>
                  <p:tags r:id="rId31"/>
                </p:custDataLst>
              </p:nvPr>
            </p:nvCxnSpPr>
            <p:spPr>
              <a:xfrm rot="5400000" flipH="1">
                <a:off x="8650" y="-1584"/>
                <a:ext cx="5" cy="15175"/>
              </a:xfrm>
              <a:prstGeom prst="bentConnector3">
                <a:avLst>
                  <a:gd name="adj1" fmla="val -7860000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97" name="矩形 96"/>
              <p:cNvSpPr/>
              <p:nvPr>
                <p:custDataLst>
                  <p:tags r:id="rId32"/>
                </p:custDataLst>
              </p:nvPr>
            </p:nvSpPr>
            <p:spPr>
              <a:xfrm>
                <a:off x="11552" y="531"/>
                <a:ext cx="7192" cy="5216"/>
              </a:xfrm>
              <a:prstGeom prst="rect">
                <a:avLst/>
              </a:prstGeom>
              <a:ln w="28575">
                <a:prstDash val="sys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zh-CN" sz="2000" b="1" dirty="0">
                    <a:latin typeface="Times New Roman" panose="02020603050405020304" charset="0"/>
                    <a:ea typeface="宋体" panose="02010600030101010101" pitchFamily="2" charset="-122"/>
                  </a:rPr>
                  <a:t>Other Information and</a:t>
                </a:r>
                <a:endParaRPr lang="en-US" altLang="zh-CN" sz="2000" b="1" dirty="0">
                  <a:latin typeface="Times New Roman" panose="02020603050405020304" charset="0"/>
                  <a:ea typeface="宋体" panose="02010600030101010101" pitchFamily="2" charset="-122"/>
                </a:endParaRPr>
              </a:p>
              <a:p>
                <a:pPr algn="ctr"/>
                <a:r>
                  <a:rPr lang="en-US" altLang="zh-CN" sz="2000" b="1" dirty="0">
                    <a:latin typeface="Times New Roman" panose="02020603050405020304" charset="0"/>
                    <a:ea typeface="宋体" panose="02010600030101010101" pitchFamily="2" charset="-122"/>
                  </a:rPr>
                  <a:t>Unique representation of a product </a:t>
                </a:r>
                <a:endParaRPr lang="en-US" altLang="zh-CN" sz="2000" b="1" dirty="0">
                  <a:latin typeface="Times New Roman" panose="0202060305040502030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8" name="矩形 97"/>
            <p:cNvSpPr/>
            <p:nvPr>
              <p:custDataLst>
                <p:tags r:id="rId33"/>
              </p:custDataLst>
            </p:nvPr>
          </p:nvSpPr>
          <p:spPr>
            <a:xfrm>
              <a:off x="1532" y="3076"/>
              <a:ext cx="4845" cy="5229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rgbClr val="407D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2000" b="1" dirty="0">
                  <a:solidFill>
                    <a:srgbClr val="407DD6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Time Series’ Historical Information</a:t>
              </a:r>
              <a:endParaRPr lang="en-US" altLang="zh-CN" sz="2000" b="1" dirty="0">
                <a:solidFill>
                  <a:srgbClr val="407DD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99" name="矩形 98"/>
            <p:cNvSpPr/>
            <p:nvPr>
              <p:custDataLst>
                <p:tags r:id="rId34"/>
              </p:custDataLst>
            </p:nvPr>
          </p:nvSpPr>
          <p:spPr>
            <a:xfrm>
              <a:off x="6392" y="3077"/>
              <a:ext cx="5058" cy="522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Time Series’  In-period Information</a:t>
              </a:r>
              <a:endParaRPr lang="en-US" altLang="zh-CN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</p:grpSp>
      <p:sp>
        <p:nvSpPr>
          <p:cNvPr id="102" name="矩形 101"/>
          <p:cNvSpPr/>
          <p:nvPr>
            <p:custDataLst>
              <p:tags r:id="rId35"/>
            </p:custDataLst>
          </p:nvPr>
        </p:nvSpPr>
        <p:spPr>
          <a:xfrm>
            <a:off x="129540" y="5988050"/>
            <a:ext cx="11833860" cy="365760"/>
          </a:xfrm>
          <a:prstGeom prst="rect">
            <a:avLst/>
          </a:prstGeom>
          <a:solidFill>
            <a:srgbClr val="C00000"/>
          </a:solidFill>
          <a:ln w="28575"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This whole data frame is ONE INPUT sample !!!!! We call it one feature-batch</a:t>
            </a:r>
            <a:endParaRPr lang="en-US" altLang="zh-CN" sz="2000" b="1" dirty="0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7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2.5. Feature Selection: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51" name="矩形 50"/>
          <p:cNvSpPr/>
          <p:nvPr>
            <p:custDataLst>
              <p:tags r:id="rId1"/>
            </p:custDataLst>
          </p:nvPr>
        </p:nvSpPr>
        <p:spPr>
          <a:xfrm>
            <a:off x="198120" y="1619885"/>
            <a:ext cx="11735435" cy="334645"/>
          </a:xfrm>
          <a:prstGeom prst="rect">
            <a:avLst/>
          </a:prstGeom>
          <a:ln w="38100">
            <a:solidFill>
              <a:srgbClr val="D7A8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lvl="0"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Feature Selection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 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What are good features?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4" name="矩形 43"/>
          <p:cNvSpPr/>
          <p:nvPr>
            <p:custDataLst>
              <p:tags r:id="rId2"/>
            </p:custDataLst>
          </p:nvPr>
        </p:nvSpPr>
        <p:spPr>
          <a:xfrm>
            <a:off x="239078" y="1051560"/>
            <a:ext cx="11573510" cy="426085"/>
          </a:xfrm>
          <a:prstGeom prst="rect">
            <a:avLst/>
          </a:prstGeom>
          <a:ln w="19050">
            <a:solidFill>
              <a:srgbClr val="00336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lvl="0"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664 Features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71" name="燕尾形 70"/>
          <p:cNvSpPr/>
          <p:nvPr>
            <p:custDataLst>
              <p:tags r:id="rId3"/>
            </p:custDataLst>
          </p:nvPr>
        </p:nvSpPr>
        <p:spPr>
          <a:xfrm>
            <a:off x="5382260" y="3964305"/>
            <a:ext cx="284480" cy="41656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94120" y="2596515"/>
            <a:ext cx="5397500" cy="2110105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6906895" y="4875530"/>
            <a:ext cx="4173220" cy="426085"/>
          </a:xfrm>
          <a:prstGeom prst="rect">
            <a:avLst/>
          </a:prstGeom>
          <a:ln w="19050"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lvl="0"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664 Features &gt;&gt;&gt; 300 Features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7"/>
          <a:srcRect b="8277"/>
          <a:stretch>
            <a:fillRect/>
          </a:stretch>
        </p:blipFill>
        <p:spPr>
          <a:xfrm>
            <a:off x="963295" y="2235835"/>
            <a:ext cx="3907790" cy="26879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240030" y="4841240"/>
            <a:ext cx="605472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latin typeface="Times New Roman" panose="02020603050405020304" charset="0"/>
                <a:cs typeface="Times New Roman" panose="02020603050405020304" charset="0"/>
              </a:rPr>
              <a:t>Utilizing the interpretability of 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Random Forest</a:t>
            </a:r>
            <a:endParaRPr lang="zh-CN" altLang="en-US" sz="24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3. Model Construction</a:t>
            </a:r>
            <a:r>
              <a:rPr lang="en-US" dirty="0"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(FUNCTION DOMAIN)</a:t>
            </a:r>
            <a:endParaRPr lang="en-US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3. Model Construction</a:t>
            </a:r>
            <a:r>
              <a:rPr sz="3200"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(FUNCTION DOMAIN)</a:t>
            </a:r>
            <a:endParaRPr lang="en-US" sz="3200" dirty="0">
              <a:solidFill>
                <a:srgbClr val="AA79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268605" y="889635"/>
            <a:ext cx="3178810" cy="5439410"/>
            <a:chOff x="7896" y="1401"/>
            <a:chExt cx="5006" cy="8566"/>
          </a:xfrm>
        </p:grpSpPr>
        <p:sp>
          <p:nvSpPr>
            <p:cNvPr id="144" name="矩形 143"/>
            <p:cNvSpPr/>
            <p:nvPr>
              <p:custDataLst>
                <p:tags r:id="rId1"/>
              </p:custDataLst>
            </p:nvPr>
          </p:nvSpPr>
          <p:spPr>
            <a:xfrm>
              <a:off x="7896" y="1401"/>
              <a:ext cx="5007" cy="856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rgbClr val="D7A8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 anchorCtr="0">
              <a:scene3d>
                <a:camera prst="orthographicFront"/>
                <a:lightRig rig="threePt" dir="t"/>
              </a:scene3d>
            </a:bodyPr>
            <a:p>
              <a:pPr algn="ctr" fontAlgn="ctr"/>
              <a:r>
                <a:rPr lang="en-US" altLang="zh-CN" sz="20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Function Domain</a:t>
              </a:r>
              <a:endParaRPr lang="en-US" altLang="zh-CN" sz="20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76" name="矩形 75"/>
            <p:cNvSpPr/>
            <p:nvPr>
              <p:custDataLst>
                <p:tags r:id="rId2"/>
              </p:custDataLst>
            </p:nvPr>
          </p:nvSpPr>
          <p:spPr>
            <a:xfrm>
              <a:off x="8049" y="1671"/>
              <a:ext cx="4701" cy="11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Time Series Prediction</a:t>
              </a:r>
              <a:endPara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77" name="矩形 76"/>
            <p:cNvSpPr/>
            <p:nvPr>
              <p:custDataLst>
                <p:tags r:id="rId3"/>
              </p:custDataLst>
            </p:nvPr>
          </p:nvSpPr>
          <p:spPr>
            <a:xfrm>
              <a:off x="8049" y="8432"/>
              <a:ext cx="4701" cy="7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b="1">
                  <a:solidFill>
                    <a:srgbClr val="003366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LGBM-Model</a:t>
              </a:r>
              <a:endParaRPr lang="en-US" altLang="zh-CN" b="1">
                <a:solidFill>
                  <a:srgbClr val="00336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grpSp>
          <p:nvGrpSpPr>
            <p:cNvPr id="123" name="组合 122"/>
            <p:cNvGrpSpPr/>
            <p:nvPr/>
          </p:nvGrpSpPr>
          <p:grpSpPr>
            <a:xfrm>
              <a:off x="8197" y="3011"/>
              <a:ext cx="4389" cy="2264"/>
              <a:chOff x="2898" y="3083"/>
              <a:chExt cx="4389" cy="2264"/>
            </a:xfrm>
          </p:grpSpPr>
          <p:grpSp>
            <p:nvGrpSpPr>
              <p:cNvPr id="124" name="组合 123"/>
              <p:cNvGrpSpPr/>
              <p:nvPr/>
            </p:nvGrpSpPr>
            <p:grpSpPr>
              <a:xfrm rot="0">
                <a:off x="2898" y="3083"/>
                <a:ext cx="4389" cy="2264"/>
                <a:chOff x="5806" y="9411"/>
                <a:chExt cx="5051" cy="2626"/>
              </a:xfrm>
            </p:grpSpPr>
            <p:sp>
              <p:nvSpPr>
                <p:cNvPr id="125" name="矩形 124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5806" y="9411"/>
                  <a:ext cx="5051" cy="1030"/>
                </a:xfrm>
                <a:prstGeom prst="rect">
                  <a:avLst/>
                </a:prstGeom>
                <a:solidFill>
                  <a:srgbClr val="A88337"/>
                </a:solidFill>
                <a:ln>
                  <a:solidFill>
                    <a:srgbClr val="A88337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threePt" dir="t"/>
                  </a:scene3d>
                </a:bodyPr>
                <a:p>
                  <a:pPr algn="ctr"/>
                  <a:r>
                    <a:rPr lang="en-US" sz="1600" b="1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lt"/>
                    </a:rPr>
                    <a:t>3. Model Selection</a:t>
                  </a:r>
                  <a:endParaRPr lang="en-US" sz="16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endParaRPr>
                </a:p>
              </p:txBody>
            </p:sp>
            <p:sp>
              <p:nvSpPr>
                <p:cNvPr id="126" name="矩形 125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5817" y="10441"/>
                  <a:ext cx="5031" cy="1596"/>
                </a:xfrm>
                <a:prstGeom prst="rect">
                  <a:avLst/>
                </a:prstGeom>
                <a:noFill/>
                <a:ln w="19050">
                  <a:solidFill>
                    <a:srgbClr val="A88337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>
                          <a:lumMod val="65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b="1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charset="0"/>
                    <a:ea typeface="思源宋体" panose="02020400000000000000" charset="-122"/>
                    <a:cs typeface="Times New Roman" panose="02020603050405020304" charset="0"/>
                    <a:sym typeface="+mn-ea"/>
                  </a:endParaRPr>
                </a:p>
              </p:txBody>
            </p:sp>
          </p:grpSp>
          <p:sp>
            <p:nvSpPr>
              <p:cNvPr id="127" name="矩形 126"/>
              <p:cNvSpPr/>
              <p:nvPr>
                <p:custDataLst>
                  <p:tags r:id="rId6"/>
                </p:custDataLst>
              </p:nvPr>
            </p:nvSpPr>
            <p:spPr>
              <a:xfrm>
                <a:off x="3323" y="4122"/>
                <a:ext cx="3540" cy="475"/>
              </a:xfrm>
              <a:prstGeom prst="rect">
                <a:avLst/>
              </a:prstGeom>
              <a:solidFill>
                <a:srgbClr val="FFD400"/>
              </a:solidFill>
              <a:ln>
                <a:solidFill>
                  <a:srgbClr val="FFD400"/>
                </a:solidFill>
              </a:ln>
            </p:spPr>
            <p:style>
              <a:lnRef idx="2">
                <a:srgbClr val="018BE9">
                  <a:shade val="50000"/>
                </a:srgbClr>
              </a:lnRef>
              <a:fillRef idx="1">
                <a:srgbClr val="018BE9"/>
              </a:fillRef>
              <a:effectRef idx="0">
                <a:srgbClr val="018BE9"/>
              </a:effectRef>
              <a:fontRef idx="minor">
                <a:srgbClr val="FFFFFF"/>
              </a:fontRef>
            </p:style>
            <p:txBody>
              <a:bodyPr lIns="0" tIns="0" rIns="0" bIns="0" rtlCol="0" anchor="ctr"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Data-Adaptability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128" name="矩形 127"/>
              <p:cNvSpPr/>
              <p:nvPr>
                <p:custDataLst>
                  <p:tags r:id="rId7"/>
                </p:custDataLst>
              </p:nvPr>
            </p:nvSpPr>
            <p:spPr>
              <a:xfrm>
                <a:off x="3323" y="4748"/>
                <a:ext cx="3540" cy="475"/>
              </a:xfrm>
              <a:prstGeom prst="rect">
                <a:avLst/>
              </a:prstGeom>
              <a:solidFill>
                <a:srgbClr val="FFD400"/>
              </a:solidFill>
              <a:ln>
                <a:solidFill>
                  <a:srgbClr val="FFD400"/>
                </a:solidFill>
              </a:ln>
            </p:spPr>
            <p:style>
              <a:lnRef idx="2">
                <a:srgbClr val="018BE9">
                  <a:shade val="50000"/>
                </a:srgbClr>
              </a:lnRef>
              <a:fillRef idx="1">
                <a:srgbClr val="018BE9"/>
              </a:fillRef>
              <a:effectRef idx="0">
                <a:srgbClr val="018BE9"/>
              </a:effectRef>
              <a:fontRef idx="minor">
                <a:srgbClr val="FFFFFF"/>
              </a:fontRef>
            </p:style>
            <p:txBody>
              <a:bodyPr lIns="0" tIns="0" rIns="0" bIns="0" rtlCol="0" anchor="ctr"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Consumption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p:grpSp>
        <p:grpSp>
          <p:nvGrpSpPr>
            <p:cNvPr id="131" name="组合 130"/>
            <p:cNvGrpSpPr/>
            <p:nvPr/>
          </p:nvGrpSpPr>
          <p:grpSpPr>
            <a:xfrm rot="0">
              <a:off x="8198" y="5976"/>
              <a:ext cx="4389" cy="2264"/>
              <a:chOff x="5806" y="9411"/>
              <a:chExt cx="5051" cy="2626"/>
            </a:xfrm>
          </p:grpSpPr>
          <p:sp>
            <p:nvSpPr>
              <p:cNvPr id="132" name="矩形 131"/>
              <p:cNvSpPr/>
              <p:nvPr>
                <p:custDataLst>
                  <p:tags r:id="rId8"/>
                </p:custDataLst>
              </p:nvPr>
            </p:nvSpPr>
            <p:spPr>
              <a:xfrm>
                <a:off x="5806" y="9411"/>
                <a:ext cx="5051" cy="1030"/>
              </a:xfrm>
              <a:prstGeom prst="rect">
                <a:avLst/>
              </a:prstGeom>
              <a:solidFill>
                <a:srgbClr val="A88337"/>
              </a:solidFill>
              <a:ln>
                <a:solidFill>
                  <a:srgbClr val="A88337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p>
                <a:pPr algn="ctr"/>
                <a:r>
                  <a:rPr lang="en-US" sz="16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rPr>
                  <a:t>4. Model Training</a:t>
                </a:r>
                <a:endParaRPr lang="en-US" sz="16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endParaRPr>
              </a:p>
            </p:txBody>
          </p:sp>
          <p:sp>
            <p:nvSpPr>
              <p:cNvPr id="133" name="矩形 132"/>
              <p:cNvSpPr/>
              <p:nvPr>
                <p:custDataLst>
                  <p:tags r:id="rId9"/>
                </p:custDataLst>
              </p:nvPr>
            </p:nvSpPr>
            <p:spPr>
              <a:xfrm>
                <a:off x="5817" y="10441"/>
                <a:ext cx="5031" cy="1596"/>
              </a:xfrm>
              <a:prstGeom prst="rect">
                <a:avLst/>
              </a:prstGeom>
              <a:noFill/>
              <a:ln w="19050">
                <a:solidFill>
                  <a:srgbClr val="A88337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lumMod val="65000"/>
                      </a:schemeClr>
                    </a:solidFill>
                  </a14:hiddenFill>
                </a:ext>
              </a:ex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ea typeface="思源宋体" panose="02020400000000000000" charset="-122"/>
                  <a:cs typeface="Times New Roman" panose="02020603050405020304" charset="0"/>
                  <a:sym typeface="+mn-ea"/>
                </a:endParaRPr>
              </a:p>
            </p:txBody>
          </p:sp>
        </p:grpSp>
        <p:sp>
          <p:nvSpPr>
            <p:cNvPr id="184" name="下箭头 183"/>
            <p:cNvSpPr/>
            <p:nvPr>
              <p:custDataLst>
                <p:tags r:id="rId10"/>
              </p:custDataLst>
            </p:nvPr>
          </p:nvSpPr>
          <p:spPr>
            <a:xfrm>
              <a:off x="10236" y="5275"/>
              <a:ext cx="328" cy="644"/>
            </a:xfrm>
            <a:prstGeom prst="downArrow">
              <a:avLst/>
            </a:prstGeom>
            <a:solidFill>
              <a:srgbClr val="AA7900"/>
            </a:solidFill>
            <a:ln>
              <a:solidFill>
                <a:srgbClr val="AA7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6" name="矩形 185"/>
            <p:cNvSpPr/>
            <p:nvPr>
              <p:custDataLst>
                <p:tags r:id="rId11"/>
              </p:custDataLst>
            </p:nvPr>
          </p:nvSpPr>
          <p:spPr>
            <a:xfrm>
              <a:off x="8622" y="7009"/>
              <a:ext cx="3540" cy="475"/>
            </a:xfrm>
            <a:prstGeom prst="rect">
              <a:avLst/>
            </a:prstGeom>
            <a:solidFill>
              <a:srgbClr val="FFD400"/>
            </a:solidFill>
            <a:ln>
              <a:solidFill>
                <a:srgbClr val="FFD400"/>
              </a:solidFill>
            </a:ln>
          </p:spPr>
          <p:style>
            <a:lnRef idx="2">
              <a:srgbClr val="018BE9">
                <a:shade val="50000"/>
              </a:srgbClr>
            </a:lnRef>
            <a:fillRef idx="1">
              <a:srgbClr val="018BE9"/>
            </a:fillRef>
            <a:effectRef idx="0">
              <a:srgbClr val="018BE9"/>
            </a:effectRef>
            <a:fontRef idx="minor">
              <a:srgbClr val="FFFFFF"/>
            </a:fontRef>
          </p:style>
          <p:txBody>
            <a:bodyPr lIns="0" tIns="0" rIns="0" bIns="0" rtlCol="0" anchor="ctr"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Trainset and Val-set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87" name="矩形 186"/>
            <p:cNvSpPr/>
            <p:nvPr>
              <p:custDataLst>
                <p:tags r:id="rId12"/>
              </p:custDataLst>
            </p:nvPr>
          </p:nvSpPr>
          <p:spPr>
            <a:xfrm>
              <a:off x="8622" y="7589"/>
              <a:ext cx="3540" cy="475"/>
            </a:xfrm>
            <a:prstGeom prst="rect">
              <a:avLst/>
            </a:prstGeom>
            <a:solidFill>
              <a:srgbClr val="FFD400"/>
            </a:solidFill>
            <a:ln>
              <a:solidFill>
                <a:srgbClr val="FFD400"/>
              </a:solidFill>
            </a:ln>
          </p:spPr>
          <p:style>
            <a:lnRef idx="2">
              <a:srgbClr val="018BE9">
                <a:shade val="50000"/>
              </a:srgbClr>
            </a:lnRef>
            <a:fillRef idx="1">
              <a:srgbClr val="018BE9"/>
            </a:fillRef>
            <a:effectRef idx="0">
              <a:srgbClr val="018BE9"/>
            </a:effectRef>
            <a:fontRef idx="minor">
              <a:srgbClr val="FFFFFF"/>
            </a:fontRef>
          </p:style>
          <p:txBody>
            <a:bodyPr lIns="0" tIns="0" rIns="0" bIns="0" rtlCol="0" anchor="ctr"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Model Tuning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</p:grpSp>
      <p:sp>
        <p:nvSpPr>
          <p:cNvPr id="44" name="矩形 43"/>
          <p:cNvSpPr/>
          <p:nvPr>
            <p:custDataLst>
              <p:tags r:id="rId13"/>
            </p:custDataLst>
          </p:nvPr>
        </p:nvSpPr>
        <p:spPr>
          <a:xfrm>
            <a:off x="3702685" y="2901950"/>
            <a:ext cx="8169910" cy="923290"/>
          </a:xfrm>
          <a:prstGeom prst="rect">
            <a:avLst/>
          </a:prstGeom>
          <a:ln w="38100">
            <a:solidFill>
              <a:srgbClr val="D7A8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0" tIns="0" rIns="0" bIns="0" rtlCol="0" anchor="ctr"/>
          <a:p>
            <a:pPr marL="0" lvl="0" algn="l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3.2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Training data set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  What is the structure of the trainset and testset?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5" name="矩形 44"/>
          <p:cNvSpPr/>
          <p:nvPr>
            <p:custDataLst>
              <p:tags r:id="rId14"/>
            </p:custDataLst>
          </p:nvPr>
        </p:nvSpPr>
        <p:spPr>
          <a:xfrm>
            <a:off x="3702685" y="4612640"/>
            <a:ext cx="8169910" cy="923290"/>
          </a:xfrm>
          <a:prstGeom prst="rect">
            <a:avLst/>
          </a:prstGeom>
          <a:ln w="38100">
            <a:solidFill>
              <a:srgbClr val="D7A8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0" tIns="0" rIns="0" bIns="0" rtlCol="0" anchor="ctr"/>
          <a:p>
            <a:pPr marL="0" lvl="0" algn="l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3.3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Model Tuning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  What is the training process of the model?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8" name="矩形 47"/>
          <p:cNvSpPr/>
          <p:nvPr>
            <p:custDataLst>
              <p:tags r:id="rId15"/>
            </p:custDataLst>
          </p:nvPr>
        </p:nvSpPr>
        <p:spPr>
          <a:xfrm>
            <a:off x="3702685" y="1191260"/>
            <a:ext cx="8169910" cy="923290"/>
          </a:xfrm>
          <a:prstGeom prst="rect">
            <a:avLst/>
          </a:prstGeom>
          <a:ln w="38100">
            <a:solidFill>
              <a:srgbClr val="D7A8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0" tIns="0" rIns="0" bIns="0" rtlCol="0" anchor="ctr"/>
          <a:p>
            <a:pPr marL="0" lvl="0" algn="l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3.1 Model Selection:  What kind of model is a good one ?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3.1. Model Selection: 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8632190" y="843915"/>
            <a:ext cx="3258820" cy="55911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/>
              <a:t>After searching and comparing, we firstly choosed XGboost to train the model.</a:t>
            </a:r>
            <a:endParaRPr lang="en-US" altLang="zh-CN" sz="2000"/>
          </a:p>
          <a:p>
            <a:pPr algn="ctr"/>
            <a:endParaRPr lang="en-US" altLang="zh-CN" sz="2000"/>
          </a:p>
          <a:p>
            <a:pPr algn="ctr"/>
            <a:r>
              <a:rPr lang="en-US" altLang="zh-CN" sz="2000"/>
              <a:t>Linear Regression: poor performance</a:t>
            </a:r>
            <a:r>
              <a:rPr lang="zh-CN" altLang="en-US" sz="2000"/>
              <a:t> for multi feature</a:t>
            </a:r>
            <a:r>
              <a:rPr lang="en-US" altLang="zh-CN" sz="2000"/>
              <a:t>s</a:t>
            </a:r>
            <a:r>
              <a:rPr lang="zh-CN" altLang="en-US" sz="2000"/>
              <a:t> training</a:t>
            </a:r>
            <a:r>
              <a:rPr lang="en-US" altLang="zh-CN" sz="2000"/>
              <a:t>. Unferfitting problem.</a:t>
            </a:r>
            <a:endParaRPr lang="en-US" altLang="zh-CN" sz="2000"/>
          </a:p>
          <a:p>
            <a:pPr algn="ctr"/>
            <a:endParaRPr lang="zh-CN" altLang="en-US" sz="2000"/>
          </a:p>
          <a:p>
            <a:pPr algn="ctr"/>
            <a:r>
              <a:rPr lang="en-US" altLang="zh-CN" sz="2000"/>
              <a:t>LSTM: </a:t>
            </a:r>
            <a:r>
              <a:rPr lang="en-US" sz="2000"/>
              <a:t>time consuming, hard to add other features.</a:t>
            </a:r>
            <a:endParaRPr lang="en-US" sz="2000"/>
          </a:p>
          <a:p>
            <a:pPr algn="ctr"/>
            <a:endParaRPr lang="zh-CN" altLang="en-US" sz="2000"/>
          </a:p>
          <a:p>
            <a:pPr algn="ctr"/>
            <a:r>
              <a:rPr lang="en-US" altLang="zh-CN" sz="2000"/>
              <a:t>XGBOOST: lower training loss, faster, and good for multi features.</a:t>
            </a:r>
            <a:endParaRPr lang="zh-CN" altLang="en-US" sz="2000"/>
          </a:p>
          <a:p>
            <a:pPr algn="ctr"/>
            <a:r>
              <a:rPr lang="en-US" altLang="zh-CN" sz="2000"/>
              <a:t> </a:t>
            </a:r>
            <a:endParaRPr lang="en-US" altLang="zh-CN" sz="200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521335" y="1079500"/>
            <a:ext cx="7692390" cy="158559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5"/>
          <a:stretch>
            <a:fillRect/>
          </a:stretch>
        </p:blipFill>
        <p:spPr>
          <a:xfrm>
            <a:off x="728345" y="1218565"/>
            <a:ext cx="1614805" cy="12623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2342515" y="1218565"/>
            <a:ext cx="560768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ym typeface="+mn-ea"/>
              </a:rPr>
              <a:t>Linear Regression</a:t>
            </a:r>
            <a:r>
              <a:rPr lang="zh-CN" altLang="en-US" sz="2000">
                <a:sym typeface="+mn-ea"/>
              </a:rPr>
              <a:t>：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•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Predict future sales with 30 day historical data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•</a:t>
            </a:r>
            <a:r>
              <a:rPr lang="zh-CN" altLang="en-US" sz="2000">
                <a:sym typeface="+mn-ea"/>
              </a:rPr>
              <a:t> Poor performance: Simple &amp; Naive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• Time consuming, impossible to add other features</a:t>
            </a:r>
            <a:endParaRPr lang="zh-CN" altLang="en-US" sz="20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26745" y="3063875"/>
            <a:ext cx="2475865" cy="102108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521335" y="2781300"/>
            <a:ext cx="7692390" cy="158559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102610" y="3070225"/>
            <a:ext cx="492569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/>
              <a:t>LSTM: </a:t>
            </a:r>
            <a:endParaRPr lang="zh-CN" altLang="en-US" sz="2000"/>
          </a:p>
          <a:p>
            <a:r>
              <a:rPr lang="zh-CN" altLang="en-US" sz="2000"/>
              <a:t>• Need training for each (store, item) pair</a:t>
            </a:r>
            <a:endParaRPr lang="zh-CN" altLang="en-US" sz="2000"/>
          </a:p>
          <a:p>
            <a:r>
              <a:rPr lang="zh-CN" altLang="en-US" sz="2000"/>
              <a:t>• Time consuming, hard to add other features</a:t>
            </a:r>
            <a:endParaRPr lang="zh-CN" altLang="en-US" sz="2000"/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521335" y="4576445"/>
            <a:ext cx="7692390" cy="171386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2" name="图片 101"/>
          <p:cNvPicPr/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26745" y="4764405"/>
            <a:ext cx="2157095" cy="12103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2789555" y="4614545"/>
            <a:ext cx="5424170" cy="1572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000">
                <a:sym typeface="+mn-ea"/>
              </a:rPr>
              <a:t>XGBOOST: </a:t>
            </a:r>
            <a:endParaRPr lang="en-US" altLang="zh-CN" sz="2000">
              <a:sym typeface="+mn-ea"/>
            </a:endParaRPr>
          </a:p>
          <a:p>
            <a:r>
              <a:rPr lang="en-US" altLang="zh-CN" sz="2000">
                <a:sym typeface="+mn-ea"/>
              </a:rPr>
              <a:t>• </a:t>
            </a:r>
            <a:r>
              <a:rPr lang="en-US" altLang="zh-CN" sz="2000"/>
              <a:t>Leaf-wise Tree Growth: lower training loss, faster</a:t>
            </a:r>
            <a:endParaRPr lang="en-US" altLang="zh-CN" sz="2000"/>
          </a:p>
          <a:p>
            <a:r>
              <a:rPr lang="en-US" altLang="zh-CN" sz="2000"/>
              <a:t>• Prevent overfitting: max_depth, num_leaves, min_data_in_leaf, early_stopping</a:t>
            </a:r>
            <a:endParaRPr lang="en-US" altLang="zh-CN" sz="2000"/>
          </a:p>
          <a:p>
            <a:r>
              <a:rPr lang="en-US" altLang="zh-CN" sz="2000"/>
              <a:t>• Boosting: feature_fraction, bagging_fraction</a:t>
            </a:r>
            <a:endParaRPr lang="en-US" altLang="zh-CN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3.2. Trainset: 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198755" y="1821815"/>
            <a:ext cx="11769090" cy="47053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l"/>
            <a:endParaRPr lang="en-US" altLang="zh-CN" sz="20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129540" y="944245"/>
            <a:ext cx="11769090" cy="73025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One input</a:t>
            </a:r>
            <a:r>
              <a:rPr lang="en-US" altLang="zh-CN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 </a:t>
            </a:r>
            <a:r>
              <a:rPr lang="zh-CN" alt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of the model: the batch of </a:t>
            </a:r>
            <a:r>
              <a:rPr lang="zh-CN" altLang="en-US" sz="2000" b="1" u="sng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[</a:t>
            </a:r>
            <a:r>
              <a:rPr lang="en-US" altLang="zh-CN" sz="2000" b="1" u="sng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features</a:t>
            </a:r>
            <a:r>
              <a:rPr lang="zh-CN" altLang="en-US" sz="2000" b="1" u="sng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 about the </a:t>
            </a:r>
            <a:r>
              <a:rPr lang="zh-CN" altLang="en-US" sz="2000" b="1" u="sng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first day</a:t>
            </a:r>
            <a:r>
              <a:rPr lang="zh-CN" altLang="en-US" sz="2000" b="1" u="sng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 of the next 16 days]</a:t>
            </a:r>
            <a:r>
              <a:rPr lang="zh-CN" alt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 for each product</a:t>
            </a:r>
            <a:endParaRPr lang="zh-CN" altLang="en-US" sz="20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pPr algn="l"/>
            <a:r>
              <a:rPr lang="zh-CN" alt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One label output of the model: the </a:t>
            </a:r>
            <a:r>
              <a:rPr lang="en-US" altLang="zh-CN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batch of </a:t>
            </a:r>
            <a:r>
              <a: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[unit_</a:t>
            </a:r>
            <a:r>
              <a:rPr lang="zh-CN" altLang="en-US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sales in the next 16 days</a:t>
            </a:r>
            <a:r>
              <a: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]</a:t>
            </a:r>
            <a:r>
              <a:rPr lang="en-US" altLang="zh-CN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 for </a:t>
            </a:r>
            <a:r>
              <a:rPr lang="zh-CN" alt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each product </a:t>
            </a:r>
            <a:endParaRPr lang="zh-CN" altLang="en-US" sz="20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518160" y="1806575"/>
            <a:ext cx="10766482" cy="1030178"/>
            <a:chOff x="313" y="2884"/>
            <a:chExt cx="15555" cy="1222"/>
          </a:xfrm>
        </p:grpSpPr>
        <p:sp>
          <p:nvSpPr>
            <p:cNvPr id="5" name="矩形 4"/>
            <p:cNvSpPr/>
            <p:nvPr>
              <p:custDataLst>
                <p:tags r:id="rId3"/>
              </p:custDataLst>
            </p:nvPr>
          </p:nvSpPr>
          <p:spPr>
            <a:xfrm>
              <a:off x="313" y="3535"/>
              <a:ext cx="6167" cy="5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/>
                <a:t>1 output : a N</a:t>
              </a:r>
              <a:r>
                <a:rPr lang="zh-CN" altLang="en-US" sz="2400"/>
                <a:t>×</a:t>
              </a:r>
              <a:r>
                <a:rPr lang="en-US" altLang="zh-CN" sz="2400"/>
                <a:t>16 dataframe</a:t>
              </a:r>
              <a:endParaRPr lang="en-US" altLang="zh-CN" sz="2400"/>
            </a:p>
          </p:txBody>
        </p:sp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313" y="2884"/>
              <a:ext cx="6167" cy="5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/>
                <a:t>1 input : a N</a:t>
              </a:r>
              <a:r>
                <a:rPr lang="zh-CN" altLang="en-US" sz="2400"/>
                <a:t>×</a:t>
              </a:r>
              <a:r>
                <a:rPr lang="en-US" altLang="zh-CN" sz="2400"/>
                <a:t>300 dataframe</a:t>
              </a:r>
              <a:endParaRPr lang="en-US" altLang="zh-CN" sz="2400"/>
            </a:p>
          </p:txBody>
        </p:sp>
        <p:sp>
          <p:nvSpPr>
            <p:cNvPr id="31" name="矩形 30"/>
            <p:cNvSpPr/>
            <p:nvPr>
              <p:custDataLst>
                <p:tags r:id="rId5"/>
              </p:custDataLst>
            </p:nvPr>
          </p:nvSpPr>
          <p:spPr>
            <a:xfrm>
              <a:off x="7383" y="2884"/>
              <a:ext cx="8485" cy="10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/>
                <a:t>1 training/val data : a N</a:t>
              </a:r>
              <a:r>
                <a:rPr lang="zh-CN" altLang="en-US" sz="2400"/>
                <a:t>×</a:t>
              </a:r>
              <a:r>
                <a:rPr lang="en-US" altLang="zh-CN" sz="2400"/>
                <a:t>300 dataframe</a:t>
              </a:r>
              <a:endParaRPr lang="en-US" altLang="zh-CN" sz="2400"/>
            </a:p>
            <a:p>
              <a:pPr algn="ctr"/>
              <a:r>
                <a:rPr lang="en-US" altLang="zh-CN" sz="2400">
                  <a:sym typeface="+mn-ea"/>
                </a:rPr>
                <a:t>1 test data : a N</a:t>
              </a:r>
              <a:r>
                <a:rPr lang="zh-CN" altLang="en-US" sz="2400">
                  <a:sym typeface="+mn-ea"/>
                </a:rPr>
                <a:t>×</a:t>
              </a:r>
              <a:r>
                <a:rPr lang="en-US" altLang="zh-CN" sz="2400">
                  <a:sym typeface="+mn-ea"/>
                </a:rPr>
                <a:t>300 dataframe</a:t>
              </a:r>
              <a:endParaRPr lang="en-US" altLang="zh-CN" sz="2400">
                <a:sym typeface="+mn-ea"/>
              </a:endParaRPr>
            </a:p>
          </p:txBody>
        </p:sp>
        <p:sp>
          <p:nvSpPr>
            <p:cNvPr id="32" name="燕尾形 31"/>
            <p:cNvSpPr/>
            <p:nvPr/>
          </p:nvSpPr>
          <p:spPr>
            <a:xfrm>
              <a:off x="6755" y="3146"/>
              <a:ext cx="436" cy="571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150" y="3007995"/>
            <a:ext cx="11062335" cy="33356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3.2. Trainset: 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8372" r="10507"/>
          <a:stretch>
            <a:fillRect/>
          </a:stretch>
        </p:blipFill>
        <p:spPr>
          <a:xfrm>
            <a:off x="260985" y="1179195"/>
            <a:ext cx="5716270" cy="3984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485" y="990600"/>
            <a:ext cx="5481320" cy="1652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7" name="矩形 76"/>
          <p:cNvSpPr/>
          <p:nvPr>
            <p:custDataLst>
              <p:tags r:id="rId3"/>
            </p:custDataLst>
          </p:nvPr>
        </p:nvSpPr>
        <p:spPr>
          <a:xfrm>
            <a:off x="365760" y="5354320"/>
            <a:ext cx="5474335" cy="10102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000" b="1">
                <a:solidFill>
                  <a:srgbClr val="00336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Trainset: 4 training data</a:t>
            </a:r>
            <a:endParaRPr lang="en-US" sz="2000" b="1">
              <a:solidFill>
                <a:srgbClr val="003366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  <a:p>
            <a:pPr algn="ctr"/>
            <a:r>
              <a:rPr lang="en-US" sz="2000" b="1">
                <a:solidFill>
                  <a:srgbClr val="00336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 (each data is </a:t>
            </a:r>
            <a:r>
              <a:rPr lang="en-US" sz="2000" b="1">
                <a:solidFill>
                  <a:srgbClr val="00336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a [N×300 | N×16] </a:t>
            </a:r>
            <a:r>
              <a:rPr lang="en-US" sz="2000" b="1">
                <a:solidFill>
                  <a:srgbClr val="00336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ataframe )</a:t>
            </a:r>
            <a:endParaRPr lang="en-US" altLang="zh-CN" sz="2000" b="1">
              <a:solidFill>
                <a:srgbClr val="003366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6418580" y="4013835"/>
            <a:ext cx="5474335" cy="4794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336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Valset: 1 val data (a N×300</a:t>
            </a:r>
            <a:r>
              <a:rPr lang="en-US" b="1">
                <a:solidFill>
                  <a:srgbClr val="00336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 |</a:t>
            </a:r>
            <a:r>
              <a:rPr lang="en-US" b="1">
                <a:solidFill>
                  <a:srgbClr val="00336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 </a:t>
            </a:r>
            <a:r>
              <a:rPr lang="en-US" b="1">
                <a:solidFill>
                  <a:srgbClr val="00336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N×</a:t>
            </a:r>
            <a:r>
              <a:rPr lang="en-US" b="1">
                <a:solidFill>
                  <a:srgbClr val="00336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16) dataframe )</a:t>
            </a:r>
            <a:endParaRPr lang="en-US" altLang="zh-CN" b="1">
              <a:solidFill>
                <a:srgbClr val="003366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rcRect b="54245"/>
          <a:stretch>
            <a:fillRect/>
          </a:stretch>
        </p:blipFill>
        <p:spPr>
          <a:xfrm>
            <a:off x="6537325" y="2846705"/>
            <a:ext cx="5237480" cy="10502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rcRect t="52450" r="40386" b="1795"/>
          <a:stretch>
            <a:fillRect/>
          </a:stretch>
        </p:blipFill>
        <p:spPr>
          <a:xfrm>
            <a:off x="7304405" y="4610100"/>
            <a:ext cx="3703320" cy="1245870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6537325" y="5886450"/>
            <a:ext cx="5474335" cy="4794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3366"/>
                </a:solidFill>
                <a:highlight>
                  <a:srgbClr val="FFFF00"/>
                </a:highligh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Testset: 1 test data (a N×300 dataframe )</a:t>
            </a:r>
            <a:endParaRPr lang="en-US" altLang="zh-CN" b="1">
              <a:solidFill>
                <a:srgbClr val="003366"/>
              </a:solidFill>
              <a:highlight>
                <a:srgbClr val="FFFF00"/>
              </a:highlight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3.3. 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Model Tuning</a:t>
            </a:r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: 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375" y="1598930"/>
            <a:ext cx="6070600" cy="3787775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6567170" y="1944370"/>
            <a:ext cx="4972685" cy="8197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2400">
                <a:sym typeface="+mn-ea"/>
              </a:rPr>
              <a:t>Train sixteen XGBOOST models (each corresponding to a day's prediction)</a:t>
            </a:r>
            <a:endParaRPr sz="2400"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6554470" y="860425"/>
            <a:ext cx="4985385" cy="8197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ym typeface="+mn-ea"/>
              </a:rPr>
              <a:t>Extract the selected feature sequence</a:t>
            </a:r>
            <a:r>
              <a:rPr lang="en-US" altLang="zh-CN" sz="2400">
                <a:sym typeface="+mn-ea"/>
              </a:rPr>
              <a:t>s</a:t>
            </a:r>
            <a:endParaRPr lang="en-US" altLang="zh-CN" sz="2400"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6555105" y="4109085"/>
            <a:ext cx="4984750" cy="8197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ym typeface="+mn-ea"/>
              </a:rPr>
              <a:t>Using model</a:t>
            </a:r>
            <a:r>
              <a:rPr lang="en-US" altLang="zh-CN" sz="2400">
                <a:sym typeface="+mn-ea"/>
              </a:rPr>
              <a:t>s</a:t>
            </a:r>
            <a:r>
              <a:rPr lang="zh-CN" altLang="en-US" sz="2400">
                <a:sym typeface="+mn-ea"/>
              </a:rPr>
              <a:t> to predict sales for sixteen days</a:t>
            </a:r>
            <a:endParaRPr lang="zh-CN" altLang="en-US" sz="2400"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6567170" y="5191760"/>
            <a:ext cx="4972685" cy="10966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sym typeface="+mn-ea"/>
              </a:rPr>
              <a:t>Output(label of[N * 1] [:, i] (unit_sales on day i))</a:t>
            </a:r>
            <a:endParaRPr lang="en-US" altLang="zh-CN" sz="2400">
              <a:sym typeface="+mn-ea"/>
            </a:endParaRPr>
          </a:p>
          <a:p>
            <a:pPr algn="ctr"/>
            <a:r>
              <a:rPr lang="en-US" altLang="zh-CN" sz="2400">
                <a:sym typeface="+mn-ea"/>
              </a:rPr>
              <a:t>16 rows × 210654 columns</a:t>
            </a:r>
            <a:endParaRPr lang="en-US" altLang="zh-CN" sz="2400"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6567805" y="3026410"/>
            <a:ext cx="4972050" cy="8197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sym typeface="+mn-ea"/>
              </a:rPr>
              <a:t>Input (the feature of [N * 300]_ Batch)</a:t>
            </a:r>
            <a:endParaRPr lang="en-US" altLang="zh-CN" sz="24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3.3. Model Tuning: 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1765" y="2426970"/>
            <a:ext cx="6922770" cy="354965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3477491" y="983615"/>
            <a:ext cx="5872941" cy="9239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/>
              <a:t>HyperParameters Tuning</a:t>
            </a:r>
            <a:endParaRPr lang="en-US" altLang="zh-CN" sz="240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351395" y="2103755"/>
            <a:ext cx="4311015" cy="4142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1. Problem Introduction</a:t>
            </a:r>
            <a:endParaRPr lang="en-US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4. Evaluation and Improvement</a:t>
            </a:r>
            <a:r>
              <a:rPr lang="en-US" sz="4000" dirty="0"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(OUTPUT DOMAIN)</a:t>
            </a:r>
            <a:endParaRPr lang="en-US" sz="4000" dirty="0">
              <a:solidFill>
                <a:srgbClr val="AA79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0210" y="156845"/>
            <a:ext cx="9989820" cy="630555"/>
          </a:xfrm>
        </p:spPr>
        <p:txBody>
          <a:bodyPr/>
          <a:lstStyle/>
          <a:p>
            <a:r>
              <a:rPr sz="320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4. Evaluation and </a:t>
            </a:r>
            <a:r>
              <a:rPr sz="3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Improvement</a:t>
            </a:r>
            <a:r>
              <a:rPr sz="3200"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(OUTPUT DOMAIN)</a:t>
            </a:r>
            <a:endParaRPr lang="en-US" sz="3200" dirty="0">
              <a:solidFill>
                <a:srgbClr val="AA7900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01295" y="962025"/>
            <a:ext cx="3178810" cy="5417820"/>
            <a:chOff x="13190" y="1406"/>
            <a:chExt cx="5006" cy="8532"/>
          </a:xfrm>
        </p:grpSpPr>
        <p:sp>
          <p:nvSpPr>
            <p:cNvPr id="67" name="矩形 66"/>
            <p:cNvSpPr/>
            <p:nvPr>
              <p:custDataLst>
                <p:tags r:id="rId1"/>
              </p:custDataLst>
            </p:nvPr>
          </p:nvSpPr>
          <p:spPr>
            <a:xfrm>
              <a:off x="13190" y="1406"/>
              <a:ext cx="5007" cy="853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rgbClr val="FFD4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 anchorCtr="0">
              <a:scene3d>
                <a:camera prst="orthographicFront"/>
                <a:lightRig rig="threePt" dir="t"/>
              </a:scene3d>
            </a:bodyPr>
            <a:p>
              <a:pPr algn="ctr" fontAlgn="ctr"/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Output Domain </a:t>
              </a:r>
              <a:endPara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70" name="矩形 69"/>
            <p:cNvSpPr/>
            <p:nvPr>
              <p:custDataLst>
                <p:tags r:id="rId2"/>
              </p:custDataLst>
            </p:nvPr>
          </p:nvSpPr>
          <p:spPr>
            <a:xfrm>
              <a:off x="13343" y="1637"/>
              <a:ext cx="4701" cy="11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b="1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16-days-unit-sales of each items in each stores</a:t>
              </a:r>
              <a:endParaRPr lang="en-US" altLang="zh-CN" b="1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71" name="矩形 70"/>
            <p:cNvSpPr/>
            <p:nvPr>
              <p:custDataLst>
                <p:tags r:id="rId3"/>
              </p:custDataLst>
            </p:nvPr>
          </p:nvSpPr>
          <p:spPr>
            <a:xfrm>
              <a:off x="13343" y="8441"/>
              <a:ext cx="4701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One 16-dimension </a:t>
              </a:r>
              <a:r>
                <a:rPr lang="en-US" altLang="zh-CN" sz="1600" b="1">
                  <a:solidFill>
                    <a:srgbClr val="003366"/>
                  </a:solidFill>
                  <a:highlight>
                    <a:srgbClr val="FFFF00"/>
                  </a:highligh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Label-Series</a:t>
              </a:r>
              <a:endParaRPr lang="en-US" altLang="zh-CN" sz="1600" b="1">
                <a:solidFill>
                  <a:srgbClr val="003366"/>
                </a:solidFill>
                <a:highlight>
                  <a:srgbClr val="FFFF00"/>
                </a:highligh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grpSp>
          <p:nvGrpSpPr>
            <p:cNvPr id="111" name="组合 110"/>
            <p:cNvGrpSpPr/>
            <p:nvPr/>
          </p:nvGrpSpPr>
          <p:grpSpPr>
            <a:xfrm rot="0">
              <a:off x="13504" y="3011"/>
              <a:ext cx="4389" cy="2264"/>
              <a:chOff x="5806" y="9411"/>
              <a:chExt cx="5051" cy="2626"/>
            </a:xfrm>
          </p:grpSpPr>
          <p:sp>
            <p:nvSpPr>
              <p:cNvPr id="112" name="矩形 111"/>
              <p:cNvSpPr/>
              <p:nvPr>
                <p:custDataLst>
                  <p:tags r:id="rId4"/>
                </p:custDataLst>
              </p:nvPr>
            </p:nvSpPr>
            <p:spPr>
              <a:xfrm>
                <a:off x="5806" y="9411"/>
                <a:ext cx="5051" cy="1030"/>
              </a:xfrm>
              <a:prstGeom prst="rect">
                <a:avLst/>
              </a:prstGeom>
              <a:solidFill>
                <a:srgbClr val="A88337"/>
              </a:solidFill>
              <a:ln>
                <a:solidFill>
                  <a:srgbClr val="A88337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p>
                <a:pPr algn="ctr"/>
                <a:r>
                  <a:rPr lang="en-US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rPr>
                  <a:t>6. Prediction</a:t>
                </a:r>
                <a:endParaRPr lang="en-US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endParaRPr>
              </a:p>
            </p:txBody>
          </p:sp>
          <p:sp>
            <p:nvSpPr>
              <p:cNvPr id="113" name="矩形 112"/>
              <p:cNvSpPr/>
              <p:nvPr>
                <p:custDataLst>
                  <p:tags r:id="rId5"/>
                </p:custDataLst>
              </p:nvPr>
            </p:nvSpPr>
            <p:spPr>
              <a:xfrm>
                <a:off x="5817" y="10441"/>
                <a:ext cx="5031" cy="1596"/>
              </a:xfrm>
              <a:prstGeom prst="rect">
                <a:avLst/>
              </a:prstGeom>
              <a:noFill/>
              <a:ln w="19050">
                <a:solidFill>
                  <a:srgbClr val="A88337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lumMod val="65000"/>
                      </a:schemeClr>
                    </a:solidFill>
                  </a14:hiddenFill>
                </a:ext>
              </a:ex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ea typeface="思源宋体" panose="02020400000000000000" charset="-122"/>
                  <a:cs typeface="Times New Roman" panose="02020603050405020304" charset="0"/>
                  <a:sym typeface="+mn-ea"/>
                </a:endParaRPr>
              </a:p>
            </p:txBody>
          </p:sp>
        </p:grpSp>
        <p:grpSp>
          <p:nvGrpSpPr>
            <p:cNvPr id="137" name="组合 136"/>
            <p:cNvGrpSpPr/>
            <p:nvPr/>
          </p:nvGrpSpPr>
          <p:grpSpPr>
            <a:xfrm rot="0">
              <a:off x="13510" y="5976"/>
              <a:ext cx="4389" cy="2264"/>
              <a:chOff x="5806" y="9411"/>
              <a:chExt cx="5051" cy="2626"/>
            </a:xfrm>
          </p:grpSpPr>
          <p:sp>
            <p:nvSpPr>
              <p:cNvPr id="138" name="矩形 137"/>
              <p:cNvSpPr/>
              <p:nvPr>
                <p:custDataLst>
                  <p:tags r:id="rId6"/>
                </p:custDataLst>
              </p:nvPr>
            </p:nvSpPr>
            <p:spPr>
              <a:xfrm>
                <a:off x="5806" y="9411"/>
                <a:ext cx="5051" cy="1030"/>
              </a:xfrm>
              <a:prstGeom prst="rect">
                <a:avLst/>
              </a:prstGeom>
              <a:solidFill>
                <a:srgbClr val="A88337"/>
              </a:solidFill>
              <a:ln>
                <a:solidFill>
                  <a:srgbClr val="A88337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p>
                <a:pPr algn="ctr"/>
                <a:r>
                  <a:rPr lang="en-US" sz="16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rPr>
                  <a:t>5. Model Evaluation</a:t>
                </a:r>
                <a:endParaRPr lang="en-US" sz="16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endParaRPr>
              </a:p>
            </p:txBody>
          </p:sp>
          <p:sp>
            <p:nvSpPr>
              <p:cNvPr id="139" name="矩形 138"/>
              <p:cNvSpPr/>
              <p:nvPr>
                <p:custDataLst>
                  <p:tags r:id="rId7"/>
                </p:custDataLst>
              </p:nvPr>
            </p:nvSpPr>
            <p:spPr>
              <a:xfrm>
                <a:off x="5817" y="10441"/>
                <a:ext cx="5031" cy="1596"/>
              </a:xfrm>
              <a:prstGeom prst="rect">
                <a:avLst/>
              </a:prstGeom>
              <a:noFill/>
              <a:ln w="19050">
                <a:solidFill>
                  <a:srgbClr val="A88337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lumMod val="65000"/>
                      </a:schemeClr>
                    </a:solidFill>
                  </a14:hiddenFill>
                </a:ext>
              </a:ex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ea typeface="思源宋体" panose="02020400000000000000" charset="-122"/>
                  <a:cs typeface="Times New Roman" panose="02020603050405020304" charset="0"/>
                  <a:sym typeface="+mn-ea"/>
                </a:endParaRPr>
              </a:p>
            </p:txBody>
          </p:sp>
        </p:grpSp>
        <p:grpSp>
          <p:nvGrpSpPr>
            <p:cNvPr id="155" name="组合 154"/>
            <p:cNvGrpSpPr/>
            <p:nvPr/>
          </p:nvGrpSpPr>
          <p:grpSpPr>
            <a:xfrm>
              <a:off x="14159" y="8240"/>
              <a:ext cx="2974" cy="258"/>
              <a:chOff x="3573" y="2314"/>
              <a:chExt cx="2974" cy="706"/>
            </a:xfrm>
          </p:grpSpPr>
          <p:sp>
            <p:nvSpPr>
              <p:cNvPr id="156" name="矩形 155"/>
              <p:cNvSpPr/>
              <p:nvPr>
                <p:custDataLst>
                  <p:tags r:id="rId8"/>
                </p:custDataLst>
              </p:nvPr>
            </p:nvSpPr>
            <p:spPr>
              <a:xfrm>
                <a:off x="3573" y="2314"/>
                <a:ext cx="182" cy="70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7" name="矩形 156"/>
              <p:cNvSpPr/>
              <p:nvPr>
                <p:custDataLst>
                  <p:tags r:id="rId9"/>
                </p:custDataLst>
              </p:nvPr>
            </p:nvSpPr>
            <p:spPr>
              <a:xfrm>
                <a:off x="6365" y="2314"/>
                <a:ext cx="182" cy="70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58" name="组合 157"/>
            <p:cNvGrpSpPr/>
            <p:nvPr/>
          </p:nvGrpSpPr>
          <p:grpSpPr>
            <a:xfrm>
              <a:off x="14159" y="2762"/>
              <a:ext cx="2974" cy="258"/>
              <a:chOff x="3573" y="2314"/>
              <a:chExt cx="2974" cy="706"/>
            </a:xfrm>
          </p:grpSpPr>
          <p:sp>
            <p:nvSpPr>
              <p:cNvPr id="159" name="矩形 158"/>
              <p:cNvSpPr/>
              <p:nvPr>
                <p:custDataLst>
                  <p:tags r:id="rId10"/>
                </p:custDataLst>
              </p:nvPr>
            </p:nvSpPr>
            <p:spPr>
              <a:xfrm>
                <a:off x="3573" y="2314"/>
                <a:ext cx="182" cy="70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0" name="矩形 159"/>
              <p:cNvSpPr/>
              <p:nvPr>
                <p:custDataLst>
                  <p:tags r:id="rId11"/>
                </p:custDataLst>
              </p:nvPr>
            </p:nvSpPr>
            <p:spPr>
              <a:xfrm>
                <a:off x="6365" y="2314"/>
                <a:ext cx="182" cy="70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79" name="下箭头 178"/>
            <p:cNvSpPr/>
            <p:nvPr>
              <p:custDataLst>
                <p:tags r:id="rId12"/>
              </p:custDataLst>
            </p:nvPr>
          </p:nvSpPr>
          <p:spPr>
            <a:xfrm rot="10800000">
              <a:off x="15529" y="5275"/>
              <a:ext cx="328" cy="644"/>
            </a:xfrm>
            <a:prstGeom prst="downArrow">
              <a:avLst/>
            </a:prstGeom>
            <a:solidFill>
              <a:srgbClr val="AA7900"/>
            </a:solidFill>
            <a:ln>
              <a:solidFill>
                <a:srgbClr val="AA7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2" name="矩形 181"/>
            <p:cNvSpPr/>
            <p:nvPr>
              <p:custDataLst>
                <p:tags r:id="rId13"/>
              </p:custDataLst>
            </p:nvPr>
          </p:nvSpPr>
          <p:spPr>
            <a:xfrm>
              <a:off x="13844" y="6995"/>
              <a:ext cx="3635" cy="1069"/>
            </a:xfrm>
            <a:prstGeom prst="rect">
              <a:avLst/>
            </a:prstGeom>
            <a:solidFill>
              <a:srgbClr val="FFD400"/>
            </a:solidFill>
            <a:ln>
              <a:solidFill>
                <a:srgbClr val="FFD400"/>
              </a:solidFill>
            </a:ln>
          </p:spPr>
          <p:style>
            <a:lnRef idx="2">
              <a:srgbClr val="018BE9">
                <a:shade val="50000"/>
              </a:srgbClr>
            </a:lnRef>
            <a:fillRef idx="1">
              <a:srgbClr val="018BE9"/>
            </a:fillRef>
            <a:effectRef idx="0">
              <a:srgbClr val="018BE9"/>
            </a:effectRef>
            <a:fontRef idx="minor">
              <a:srgbClr val="FFFFFF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Normalized Weighted Root Mean Squared Logarithmic Error (NWRMSLE)</a:t>
              </a:r>
              <a:endParaRPr lang="en-US" altLang="zh-CN" sz="14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88" name="矩形 187"/>
            <p:cNvSpPr/>
            <p:nvPr>
              <p:custDataLst>
                <p:tags r:id="rId14"/>
              </p:custDataLst>
            </p:nvPr>
          </p:nvSpPr>
          <p:spPr>
            <a:xfrm>
              <a:off x="13939" y="4050"/>
              <a:ext cx="3540" cy="475"/>
            </a:xfrm>
            <a:prstGeom prst="rect">
              <a:avLst/>
            </a:prstGeom>
            <a:solidFill>
              <a:srgbClr val="FFD400"/>
            </a:solidFill>
            <a:ln>
              <a:solidFill>
                <a:srgbClr val="FFD400"/>
              </a:solidFill>
            </a:ln>
          </p:spPr>
          <p:style>
            <a:lnRef idx="2">
              <a:srgbClr val="018BE9">
                <a:shade val="50000"/>
              </a:srgbClr>
            </a:lnRef>
            <a:fillRef idx="1">
              <a:srgbClr val="018BE9"/>
            </a:fillRef>
            <a:effectRef idx="0">
              <a:srgbClr val="018BE9"/>
            </a:effectRef>
            <a:fontRef idx="minor">
              <a:srgbClr val="FFFFFF"/>
            </a:fontRef>
          </p:style>
          <p:txBody>
            <a:bodyPr lIns="0" tIns="0" rIns="0" bIns="0" rtlCol="0" anchor="ctr"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Model Application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89" name="矩形 188"/>
            <p:cNvSpPr/>
            <p:nvPr>
              <p:custDataLst>
                <p:tags r:id="rId15"/>
              </p:custDataLst>
            </p:nvPr>
          </p:nvSpPr>
          <p:spPr>
            <a:xfrm>
              <a:off x="13939" y="4676"/>
              <a:ext cx="3540" cy="475"/>
            </a:xfrm>
            <a:prstGeom prst="rect">
              <a:avLst/>
            </a:prstGeom>
            <a:solidFill>
              <a:srgbClr val="FFD400"/>
            </a:solidFill>
            <a:ln>
              <a:solidFill>
                <a:srgbClr val="FFD400"/>
              </a:solidFill>
            </a:ln>
          </p:spPr>
          <p:style>
            <a:lnRef idx="2">
              <a:srgbClr val="018BE9">
                <a:shade val="50000"/>
              </a:srgbClr>
            </a:lnRef>
            <a:fillRef idx="1">
              <a:srgbClr val="018BE9"/>
            </a:fillRef>
            <a:effectRef idx="0">
              <a:srgbClr val="018BE9"/>
            </a:effectRef>
            <a:fontRef idx="minor">
              <a:srgbClr val="FFFFFF"/>
            </a:fontRef>
          </p:style>
          <p:txBody>
            <a:bodyPr lIns="0" tIns="0" rIns="0" bIns="0" rtlCol="0" anchor="ctr"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Result Visualization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</p:grpSp>
      <p:sp>
        <p:nvSpPr>
          <p:cNvPr id="44" name="矩形 43"/>
          <p:cNvSpPr/>
          <p:nvPr>
            <p:custDataLst>
              <p:tags r:id="rId16"/>
            </p:custDataLst>
          </p:nvPr>
        </p:nvSpPr>
        <p:spPr>
          <a:xfrm>
            <a:off x="3702685" y="4266565"/>
            <a:ext cx="8169910" cy="923290"/>
          </a:xfrm>
          <a:prstGeom prst="rect">
            <a:avLst/>
          </a:prstGeom>
          <a:ln w="38100">
            <a:solidFill>
              <a:srgbClr val="D7A8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0" tIns="0" rIns="0" bIns="0" rtlCol="0" anchor="ctr"/>
          <a:p>
            <a:pPr marL="0" lvl="0" algn="l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4.2 </a:t>
            </a: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Model Improvement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  How to improve the result next?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8" name="矩形 47"/>
          <p:cNvSpPr/>
          <p:nvPr>
            <p:custDataLst>
              <p:tags r:id="rId17"/>
            </p:custDataLst>
          </p:nvPr>
        </p:nvSpPr>
        <p:spPr>
          <a:xfrm>
            <a:off x="3702685" y="1823085"/>
            <a:ext cx="8169910" cy="923290"/>
          </a:xfrm>
          <a:prstGeom prst="rect">
            <a:avLst/>
          </a:prstGeom>
          <a:ln w="38100">
            <a:solidFill>
              <a:srgbClr val="D7A8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0" tIns="0" rIns="0" bIns="0" rtlCol="0" anchor="ctr"/>
          <a:p>
            <a:pPr marL="0" lvl="0" algn="l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4.1 </a:t>
            </a: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Model Evaluation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:  How is the training effect of the model?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4.1. Model Evaluation: 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758421" y="1252220"/>
            <a:ext cx="5872941" cy="9239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/>
              <a:t>Evaluation:nwrmsle</a:t>
            </a:r>
            <a:endParaRPr lang="en-US" altLang="zh-CN" sz="24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47255" y="3249930"/>
            <a:ext cx="3467100" cy="2484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86410" y="2471420"/>
            <a:ext cx="6417310" cy="1606550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247255" y="1873885"/>
            <a:ext cx="4617720" cy="1036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61670" y="4179570"/>
            <a:ext cx="6067425" cy="16516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247255" y="1637665"/>
            <a:ext cx="3520440" cy="236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4.2. Model improvement: 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6855460" y="1831975"/>
            <a:ext cx="4205605" cy="8705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/>
              <a:t>XGBOOST</a:t>
            </a:r>
            <a:endParaRPr lang="en-US" altLang="zh-CN" sz="24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6847205" y="3860165"/>
            <a:ext cx="4213860" cy="869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/>
              <a:t>Transformer</a:t>
            </a:r>
            <a:endParaRPr lang="en-US" altLang="zh-CN" sz="2400"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1362710" y="4926965"/>
            <a:ext cx="8823960" cy="1432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/>
              <a:t>Next, we will improve the feature selection algorithm and model training. B</a:t>
            </a:r>
            <a:r>
              <a:rPr lang="en-US" altLang="zh-CN" sz="2400"/>
              <a:t>y modifying the number of features and time span. Additionally, we will attempt to use the transformer model, which may be time-consuming</a:t>
            </a:r>
            <a:endParaRPr lang="en-US" altLang="zh-CN" sz="2400"/>
          </a:p>
        </p:txBody>
      </p:sp>
      <p:sp>
        <p:nvSpPr>
          <p:cNvPr id="7" name="椭圆 6"/>
          <p:cNvSpPr/>
          <p:nvPr/>
        </p:nvSpPr>
        <p:spPr>
          <a:xfrm>
            <a:off x="361315" y="1174115"/>
            <a:ext cx="876300" cy="807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I</a:t>
            </a:r>
            <a:endParaRPr lang="en-US" altLang="zh-CN" b="1"/>
          </a:p>
        </p:txBody>
      </p:sp>
      <p:sp>
        <p:nvSpPr>
          <p:cNvPr id="8" name="椭圆 7"/>
          <p:cNvSpPr/>
          <p:nvPr>
            <p:custDataLst>
              <p:tags r:id="rId6"/>
            </p:custDataLst>
          </p:nvPr>
        </p:nvSpPr>
        <p:spPr>
          <a:xfrm>
            <a:off x="5715000" y="1174115"/>
            <a:ext cx="876300" cy="807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II</a:t>
            </a:r>
            <a:endParaRPr lang="en-US" altLang="zh-CN" b="1"/>
          </a:p>
        </p:txBody>
      </p:sp>
      <p:sp>
        <p:nvSpPr>
          <p:cNvPr id="9" name="下箭头 8"/>
          <p:cNvSpPr/>
          <p:nvPr/>
        </p:nvSpPr>
        <p:spPr>
          <a:xfrm>
            <a:off x="8717280" y="2766060"/>
            <a:ext cx="473075" cy="101282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1245870" y="1831975"/>
            <a:ext cx="4205605" cy="8705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/>
              <a:t>The class number and time scope of feature training</a:t>
            </a:r>
            <a:endParaRPr lang="en-US" altLang="zh-CN" sz="2400"/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1237615" y="3860165"/>
            <a:ext cx="4213860" cy="869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/>
              <a:t>Class Number ↑  T</a:t>
            </a:r>
            <a:r>
              <a:rPr lang="en-US" altLang="zh-CN" sz="2400"/>
              <a:t>ime Scope </a:t>
            </a:r>
            <a:r>
              <a:rPr lang="en-US" altLang="zh-CN" sz="2400"/>
              <a:t>↑</a:t>
            </a:r>
            <a:endParaRPr lang="en-US" altLang="zh-CN" sz="2400"/>
          </a:p>
        </p:txBody>
      </p:sp>
      <p:sp>
        <p:nvSpPr>
          <p:cNvPr id="12" name="下箭头 11"/>
          <p:cNvSpPr/>
          <p:nvPr>
            <p:custDataLst>
              <p:tags r:id="rId9"/>
            </p:custDataLst>
          </p:nvPr>
        </p:nvSpPr>
        <p:spPr>
          <a:xfrm>
            <a:off x="3107690" y="2766060"/>
            <a:ext cx="473075" cy="101282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5. Conclusion</a:t>
            </a:r>
            <a:endParaRPr lang="en-US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Conclusion</a:t>
            </a:r>
            <a:endParaRPr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144" name="矩形 143"/>
          <p:cNvSpPr/>
          <p:nvPr>
            <p:custDataLst>
              <p:tags r:id="rId1"/>
            </p:custDataLst>
          </p:nvPr>
        </p:nvSpPr>
        <p:spPr>
          <a:xfrm>
            <a:off x="4990465" y="1948180"/>
            <a:ext cx="3179445" cy="3913505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D7A8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>
            <a:scene3d>
              <a:camera prst="orthographicFront"/>
              <a:lightRig rig="threePt" dir="t"/>
            </a:scene3d>
          </a:bodyPr>
          <a:p>
            <a:pPr algn="ctr" fontAlgn="ctr"/>
            <a:r>
              <a:rPr lang="en-US" altLang="zh-CN" sz="20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Function Domain</a:t>
            </a:r>
            <a:endParaRPr lang="en-US" altLang="zh-CN" sz="2000" b="1">
              <a:solidFill>
                <a:schemeClr val="tx1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4" name="矩形 63"/>
          <p:cNvSpPr/>
          <p:nvPr>
            <p:custDataLst>
              <p:tags r:id="rId2"/>
            </p:custDataLst>
          </p:nvPr>
        </p:nvSpPr>
        <p:spPr>
          <a:xfrm>
            <a:off x="1620520" y="1951355"/>
            <a:ext cx="3179445" cy="3912235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D4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>
            <a:scene3d>
              <a:camera prst="orthographicFront"/>
              <a:lightRig rig="threePt" dir="t"/>
            </a:scene3d>
          </a:bodyPr>
          <a:p>
            <a:pPr algn="ctr" fontAlgn="ctr"/>
            <a:r>
              <a:rPr lang="en-US" altLang="zh-CN" sz="20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Input Domain </a:t>
            </a:r>
            <a:endParaRPr lang="en-US" altLang="zh-CN" sz="2000" b="1">
              <a:solidFill>
                <a:schemeClr val="tx1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5" name="矩形 64"/>
          <p:cNvSpPr/>
          <p:nvPr>
            <p:custDataLst>
              <p:tags r:id="rId3"/>
            </p:custDataLst>
          </p:nvPr>
        </p:nvSpPr>
        <p:spPr>
          <a:xfrm>
            <a:off x="1717675" y="2098675"/>
            <a:ext cx="2985135" cy="720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 u="sng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Historical</a:t>
            </a:r>
            <a:r>
              <a:rPr lang="en-US" b="1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records of each items in each stores</a:t>
            </a:r>
            <a:endParaRPr lang="en-US" altLang="zh-CN" b="1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6" name="矩形 65"/>
          <p:cNvSpPr/>
          <p:nvPr>
            <p:custDataLst>
              <p:tags r:id="rId4"/>
            </p:custDataLst>
          </p:nvPr>
        </p:nvSpPr>
        <p:spPr>
          <a:xfrm>
            <a:off x="1717675" y="4855845"/>
            <a:ext cx="2985135" cy="4864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One </a:t>
            </a:r>
            <a:r>
              <a:rPr lang="en-US" altLang="zh-CN" sz="1600" b="1">
                <a:solidFill>
                  <a:srgbClr val="003366"/>
                </a:solidFill>
                <a:highlight>
                  <a:srgbClr val="FFFF00"/>
                </a:highligh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Feature-Batchs</a:t>
            </a:r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of 16 Days</a:t>
            </a:r>
            <a:endParaRPr lang="en-US" altLang="zh-CN" sz="16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67" name="矩形 66"/>
          <p:cNvSpPr/>
          <p:nvPr>
            <p:custDataLst>
              <p:tags r:id="rId5"/>
            </p:custDataLst>
          </p:nvPr>
        </p:nvSpPr>
        <p:spPr>
          <a:xfrm>
            <a:off x="8352155" y="1951355"/>
            <a:ext cx="3179445" cy="3912235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D4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 anchorCtr="0">
            <a:scene3d>
              <a:camera prst="orthographicFront"/>
              <a:lightRig rig="threePt" dir="t"/>
            </a:scene3d>
          </a:bodyPr>
          <a:p>
            <a:pPr algn="ctr" fontAlgn="ctr"/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Output Domain 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0" name="矩形 69"/>
          <p:cNvSpPr/>
          <p:nvPr>
            <p:custDataLst>
              <p:tags r:id="rId6"/>
            </p:custDataLst>
          </p:nvPr>
        </p:nvSpPr>
        <p:spPr>
          <a:xfrm>
            <a:off x="8449310" y="2098040"/>
            <a:ext cx="2985135" cy="721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16-days-unit-sales of each items in each stores</a:t>
            </a:r>
            <a:endParaRPr lang="en-US" altLang="zh-CN" b="1">
              <a:solidFill>
                <a:schemeClr val="bg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1" name="矩形 70"/>
          <p:cNvSpPr/>
          <p:nvPr>
            <p:custDataLst>
              <p:tags r:id="rId7"/>
            </p:custDataLst>
          </p:nvPr>
        </p:nvSpPr>
        <p:spPr>
          <a:xfrm>
            <a:off x="8449310" y="4855845"/>
            <a:ext cx="2985135" cy="4864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One 16-dimension </a:t>
            </a:r>
            <a:r>
              <a:rPr lang="en-US" altLang="zh-CN" sz="1600" b="1">
                <a:solidFill>
                  <a:srgbClr val="003366"/>
                </a:solidFill>
                <a:highlight>
                  <a:srgbClr val="FFFF00"/>
                </a:highligh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Label-Series</a:t>
            </a:r>
            <a:endParaRPr lang="en-US" altLang="zh-CN" sz="1600" b="1">
              <a:solidFill>
                <a:srgbClr val="003366"/>
              </a:solidFill>
              <a:highlight>
                <a:srgbClr val="FFFF00"/>
              </a:highlight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72" name="矩形 71"/>
          <p:cNvSpPr/>
          <p:nvPr>
            <p:custDataLst>
              <p:tags r:id="rId8"/>
            </p:custDataLst>
          </p:nvPr>
        </p:nvSpPr>
        <p:spPr>
          <a:xfrm>
            <a:off x="298450" y="2051685"/>
            <a:ext cx="11548110" cy="1702435"/>
          </a:xfrm>
          <a:prstGeom prst="rect">
            <a:avLst/>
          </a:prstGeom>
          <a:noFill/>
          <a:ln w="38100">
            <a:solidFill>
              <a:srgbClr val="1D4F92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p>
            <a:pPr lvl="0" indent="457200" algn="l" fontAlgn="auto">
              <a:lnSpc>
                <a:spcPct val="200000"/>
              </a:lnSpc>
              <a:buClrTx/>
              <a:buSzTx/>
              <a:buFontTx/>
            </a:pPr>
            <a:endParaRPr lang="en-US" altLang="zh-CN" sz="2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74" name="矩形 73"/>
          <p:cNvSpPr/>
          <p:nvPr>
            <p:custDataLst>
              <p:tags r:id="rId9"/>
            </p:custDataLst>
          </p:nvPr>
        </p:nvSpPr>
        <p:spPr>
          <a:xfrm>
            <a:off x="466090" y="2332990"/>
            <a:ext cx="1058545" cy="72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20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Task Domain </a:t>
            </a:r>
            <a:endParaRPr lang="en-US" altLang="zh-CN" sz="2000" b="1">
              <a:solidFill>
                <a:schemeClr val="tx1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5" name="矩形 74"/>
          <p:cNvSpPr/>
          <p:nvPr>
            <p:custDataLst>
              <p:tags r:id="rId10"/>
            </p:custDataLst>
          </p:nvPr>
        </p:nvSpPr>
        <p:spPr>
          <a:xfrm>
            <a:off x="418465" y="4142740"/>
            <a:ext cx="110617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20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Model </a:t>
            </a:r>
            <a:endParaRPr lang="en-US" altLang="zh-CN" sz="2000" b="1">
              <a:solidFill>
                <a:schemeClr val="tx1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ctr"/>
            <a:r>
              <a:rPr lang="en-US" altLang="zh-CN" sz="20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Domain </a:t>
            </a:r>
            <a:endParaRPr lang="en-US" altLang="zh-CN" sz="2000" b="1">
              <a:solidFill>
                <a:schemeClr val="tx1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6" name="矩形 75"/>
          <p:cNvSpPr/>
          <p:nvPr>
            <p:custDataLst>
              <p:tags r:id="rId11"/>
            </p:custDataLst>
          </p:nvPr>
        </p:nvSpPr>
        <p:spPr>
          <a:xfrm>
            <a:off x="5087620" y="2119630"/>
            <a:ext cx="2985135" cy="699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Time Series Prediction</a:t>
            </a:r>
            <a:endParaRPr lang="en-US" altLang="zh-CN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77" name="矩形 76"/>
          <p:cNvSpPr/>
          <p:nvPr>
            <p:custDataLst>
              <p:tags r:id="rId12"/>
            </p:custDataLst>
          </p:nvPr>
        </p:nvSpPr>
        <p:spPr>
          <a:xfrm>
            <a:off x="5087620" y="4850130"/>
            <a:ext cx="2985135" cy="486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00336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XGBOOST-Model</a:t>
            </a:r>
            <a:endParaRPr lang="en-US" altLang="zh-CN" b="1">
              <a:solidFill>
                <a:srgbClr val="003366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80" name="矩形 79"/>
          <p:cNvSpPr/>
          <p:nvPr>
            <p:custDataLst>
              <p:tags r:id="rId13"/>
            </p:custDataLst>
          </p:nvPr>
        </p:nvSpPr>
        <p:spPr>
          <a:xfrm>
            <a:off x="1816735" y="2970530"/>
            <a:ext cx="2786380" cy="563880"/>
          </a:xfrm>
          <a:prstGeom prst="rect">
            <a:avLst/>
          </a:prstGeom>
          <a:solidFill>
            <a:srgbClr val="A88337"/>
          </a:solidFill>
          <a:ln>
            <a:solidFill>
              <a:srgbClr val="A8833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1. Exploratory Data Analysis </a:t>
            </a:r>
            <a:endParaRPr lang="en-US" sz="16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97" name="矩形 96"/>
          <p:cNvSpPr/>
          <p:nvPr>
            <p:custDataLst>
              <p:tags r:id="rId14"/>
            </p:custDataLst>
          </p:nvPr>
        </p:nvSpPr>
        <p:spPr>
          <a:xfrm>
            <a:off x="1816735" y="4142740"/>
            <a:ext cx="2786380" cy="563880"/>
          </a:xfrm>
          <a:prstGeom prst="rect">
            <a:avLst/>
          </a:prstGeom>
          <a:solidFill>
            <a:srgbClr val="A88337"/>
          </a:solidFill>
          <a:ln>
            <a:solidFill>
              <a:srgbClr val="A8833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2. Feature Engineering</a:t>
            </a:r>
            <a:endParaRPr lang="en-US" sz="16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107" name="矩形 106"/>
          <p:cNvSpPr/>
          <p:nvPr>
            <p:custDataLst>
              <p:tags r:id="rId15"/>
            </p:custDataLst>
          </p:nvPr>
        </p:nvSpPr>
        <p:spPr>
          <a:xfrm>
            <a:off x="298450" y="3902075"/>
            <a:ext cx="11548110" cy="1603375"/>
          </a:xfrm>
          <a:prstGeom prst="rect">
            <a:avLst/>
          </a:prstGeom>
          <a:noFill/>
          <a:ln w="38100">
            <a:solidFill>
              <a:srgbClr val="1D4F92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p>
            <a:pPr lvl="0" indent="457200" algn="l" fontAlgn="auto">
              <a:lnSpc>
                <a:spcPct val="200000"/>
              </a:lnSpc>
              <a:buClrTx/>
              <a:buSzTx/>
              <a:buFontTx/>
            </a:pPr>
            <a:endParaRPr lang="en-US" altLang="zh-CN" sz="2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112" name="矩形 111"/>
          <p:cNvSpPr/>
          <p:nvPr>
            <p:custDataLst>
              <p:tags r:id="rId16"/>
            </p:custDataLst>
          </p:nvPr>
        </p:nvSpPr>
        <p:spPr>
          <a:xfrm>
            <a:off x="8551545" y="2970530"/>
            <a:ext cx="2787015" cy="563880"/>
          </a:xfrm>
          <a:prstGeom prst="rect">
            <a:avLst/>
          </a:prstGeom>
          <a:solidFill>
            <a:srgbClr val="A88337"/>
          </a:solidFill>
          <a:ln>
            <a:solidFill>
              <a:srgbClr val="A8833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6. Prediction</a:t>
            </a:r>
            <a:endParaRPr lang="en-US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125" name="矩形 124"/>
          <p:cNvSpPr/>
          <p:nvPr>
            <p:custDataLst>
              <p:tags r:id="rId17"/>
            </p:custDataLst>
          </p:nvPr>
        </p:nvSpPr>
        <p:spPr>
          <a:xfrm>
            <a:off x="5181600" y="2970530"/>
            <a:ext cx="2787015" cy="596265"/>
          </a:xfrm>
          <a:prstGeom prst="rect">
            <a:avLst/>
          </a:prstGeom>
          <a:solidFill>
            <a:srgbClr val="A88337"/>
          </a:solidFill>
          <a:ln>
            <a:solidFill>
              <a:srgbClr val="A8833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3. Model Selection</a:t>
            </a:r>
            <a:endParaRPr lang="en-US" sz="16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132" name="矩形 131"/>
          <p:cNvSpPr/>
          <p:nvPr>
            <p:custDataLst>
              <p:tags r:id="rId18"/>
            </p:custDataLst>
          </p:nvPr>
        </p:nvSpPr>
        <p:spPr>
          <a:xfrm>
            <a:off x="5182235" y="4178935"/>
            <a:ext cx="2787015" cy="563880"/>
          </a:xfrm>
          <a:prstGeom prst="rect">
            <a:avLst/>
          </a:prstGeom>
          <a:solidFill>
            <a:srgbClr val="A88337"/>
          </a:solidFill>
          <a:ln>
            <a:solidFill>
              <a:srgbClr val="A8833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4. Model Training</a:t>
            </a:r>
            <a:endParaRPr lang="en-US" sz="16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138" name="矩形 137"/>
          <p:cNvSpPr/>
          <p:nvPr>
            <p:custDataLst>
              <p:tags r:id="rId19"/>
            </p:custDataLst>
          </p:nvPr>
        </p:nvSpPr>
        <p:spPr>
          <a:xfrm>
            <a:off x="8555355" y="4178935"/>
            <a:ext cx="2787015" cy="563880"/>
          </a:xfrm>
          <a:prstGeom prst="rect">
            <a:avLst/>
          </a:prstGeom>
          <a:solidFill>
            <a:srgbClr val="A88337"/>
          </a:solidFill>
          <a:ln>
            <a:solidFill>
              <a:srgbClr val="A8833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5. Model Evaluation</a:t>
            </a:r>
            <a:endParaRPr lang="en-US" sz="16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grpSp>
        <p:nvGrpSpPr>
          <p:cNvPr id="150" name="组合 149"/>
          <p:cNvGrpSpPr/>
          <p:nvPr/>
        </p:nvGrpSpPr>
        <p:grpSpPr>
          <a:xfrm rot="0">
            <a:off x="2256790" y="4692015"/>
            <a:ext cx="1888490" cy="163830"/>
            <a:chOff x="3573" y="2314"/>
            <a:chExt cx="2974" cy="706"/>
          </a:xfrm>
        </p:grpSpPr>
        <p:sp>
          <p:nvSpPr>
            <p:cNvPr id="151" name="矩形 150"/>
            <p:cNvSpPr/>
            <p:nvPr>
              <p:custDataLst>
                <p:tags r:id="rId20"/>
              </p:custDataLst>
            </p:nvPr>
          </p:nvSpPr>
          <p:spPr>
            <a:xfrm>
              <a:off x="3573" y="2314"/>
              <a:ext cx="182" cy="7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2" name="矩形 151"/>
            <p:cNvSpPr/>
            <p:nvPr>
              <p:custDataLst>
                <p:tags r:id="rId21"/>
              </p:custDataLst>
            </p:nvPr>
          </p:nvSpPr>
          <p:spPr>
            <a:xfrm>
              <a:off x="6365" y="2314"/>
              <a:ext cx="182" cy="7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55" name="组合 154"/>
          <p:cNvGrpSpPr/>
          <p:nvPr/>
        </p:nvGrpSpPr>
        <p:grpSpPr>
          <a:xfrm rot="0">
            <a:off x="8967470" y="4728210"/>
            <a:ext cx="1888490" cy="163830"/>
            <a:chOff x="3573" y="2314"/>
            <a:chExt cx="2974" cy="706"/>
          </a:xfrm>
        </p:grpSpPr>
        <p:sp>
          <p:nvSpPr>
            <p:cNvPr id="156" name="矩形 155"/>
            <p:cNvSpPr/>
            <p:nvPr>
              <p:custDataLst>
                <p:tags r:id="rId22"/>
              </p:custDataLst>
            </p:nvPr>
          </p:nvSpPr>
          <p:spPr>
            <a:xfrm>
              <a:off x="3573" y="2314"/>
              <a:ext cx="182" cy="7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7" name="矩形 156"/>
            <p:cNvSpPr/>
            <p:nvPr>
              <p:custDataLst>
                <p:tags r:id="rId23"/>
              </p:custDataLst>
            </p:nvPr>
          </p:nvSpPr>
          <p:spPr>
            <a:xfrm>
              <a:off x="6365" y="2314"/>
              <a:ext cx="182" cy="7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58" name="组合 157"/>
          <p:cNvGrpSpPr/>
          <p:nvPr/>
        </p:nvGrpSpPr>
        <p:grpSpPr>
          <a:xfrm rot="0">
            <a:off x="8967470" y="2812415"/>
            <a:ext cx="1888490" cy="163830"/>
            <a:chOff x="3573" y="2314"/>
            <a:chExt cx="2974" cy="706"/>
          </a:xfrm>
        </p:grpSpPr>
        <p:sp>
          <p:nvSpPr>
            <p:cNvPr id="159" name="矩形 158"/>
            <p:cNvSpPr/>
            <p:nvPr>
              <p:custDataLst>
                <p:tags r:id="rId24"/>
              </p:custDataLst>
            </p:nvPr>
          </p:nvSpPr>
          <p:spPr>
            <a:xfrm>
              <a:off x="3573" y="2314"/>
              <a:ext cx="182" cy="7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0" name="矩形 159"/>
            <p:cNvSpPr/>
            <p:nvPr>
              <p:custDataLst>
                <p:tags r:id="rId25"/>
              </p:custDataLst>
            </p:nvPr>
          </p:nvSpPr>
          <p:spPr>
            <a:xfrm>
              <a:off x="6365" y="2314"/>
              <a:ext cx="182" cy="7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64" name="组合 163"/>
          <p:cNvGrpSpPr/>
          <p:nvPr/>
        </p:nvGrpSpPr>
        <p:grpSpPr>
          <a:xfrm rot="0">
            <a:off x="2245360" y="2819400"/>
            <a:ext cx="1888490" cy="163830"/>
            <a:chOff x="3573" y="2314"/>
            <a:chExt cx="2974" cy="706"/>
          </a:xfrm>
        </p:grpSpPr>
        <p:sp>
          <p:nvSpPr>
            <p:cNvPr id="165" name="矩形 164"/>
            <p:cNvSpPr/>
            <p:nvPr>
              <p:custDataLst>
                <p:tags r:id="rId26"/>
              </p:custDataLst>
            </p:nvPr>
          </p:nvSpPr>
          <p:spPr>
            <a:xfrm>
              <a:off x="3573" y="2314"/>
              <a:ext cx="182" cy="7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6" name="矩形 165"/>
            <p:cNvSpPr/>
            <p:nvPr>
              <p:custDataLst>
                <p:tags r:id="rId27"/>
              </p:custDataLst>
            </p:nvPr>
          </p:nvSpPr>
          <p:spPr>
            <a:xfrm>
              <a:off x="6365" y="2314"/>
              <a:ext cx="182" cy="7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67" name="下箭头 166"/>
          <p:cNvSpPr/>
          <p:nvPr>
            <p:custDataLst>
              <p:tags r:id="rId28"/>
            </p:custDataLst>
          </p:nvPr>
        </p:nvSpPr>
        <p:spPr>
          <a:xfrm>
            <a:off x="3114675" y="3634105"/>
            <a:ext cx="208280" cy="408940"/>
          </a:xfrm>
          <a:prstGeom prst="downArrow">
            <a:avLst/>
          </a:prstGeom>
          <a:solidFill>
            <a:srgbClr val="AA7900"/>
          </a:solidFill>
          <a:ln>
            <a:solidFill>
              <a:srgbClr val="AA7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71" name="组合 170"/>
          <p:cNvGrpSpPr/>
          <p:nvPr/>
        </p:nvGrpSpPr>
        <p:grpSpPr>
          <a:xfrm rot="0">
            <a:off x="4574540" y="3092450"/>
            <a:ext cx="577850" cy="1440815"/>
            <a:chOff x="7287" y="4153"/>
            <a:chExt cx="910" cy="3436"/>
          </a:xfrm>
          <a:solidFill>
            <a:srgbClr val="AA7900"/>
          </a:solidFill>
        </p:grpSpPr>
        <p:sp>
          <p:nvSpPr>
            <p:cNvPr id="169" name="直角上箭头 168"/>
            <p:cNvSpPr/>
            <p:nvPr>
              <p:custDataLst>
                <p:tags r:id="rId29"/>
              </p:custDataLst>
            </p:nvPr>
          </p:nvSpPr>
          <p:spPr>
            <a:xfrm rot="5400000" flipH="1">
              <a:off x="6239" y="5601"/>
              <a:ext cx="3406" cy="509"/>
            </a:xfrm>
            <a:prstGeom prst="bentUpArrow">
              <a:avLst>
                <a:gd name="adj1" fmla="val 27680"/>
                <a:gd name="adj2" fmla="val 32563"/>
                <a:gd name="adj3" fmla="val 28781"/>
              </a:avLst>
            </a:prstGeom>
            <a:grpFill/>
            <a:ln>
              <a:solidFill>
                <a:srgbClr val="AA7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0" name="矩形 169"/>
            <p:cNvSpPr/>
            <p:nvPr>
              <p:custDataLst>
                <p:tags r:id="rId30"/>
              </p:custDataLst>
            </p:nvPr>
          </p:nvSpPr>
          <p:spPr>
            <a:xfrm>
              <a:off x="7287" y="7434"/>
              <a:ext cx="542" cy="155"/>
            </a:xfrm>
            <a:prstGeom prst="rect">
              <a:avLst/>
            </a:prstGeom>
            <a:grpFill/>
            <a:ln>
              <a:solidFill>
                <a:srgbClr val="AA7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78" name="下箭头 177"/>
          <p:cNvSpPr/>
          <p:nvPr>
            <p:custDataLst>
              <p:tags r:id="rId31"/>
            </p:custDataLst>
          </p:nvPr>
        </p:nvSpPr>
        <p:spPr>
          <a:xfrm rot="16200000">
            <a:off x="8147050" y="4177665"/>
            <a:ext cx="208280" cy="598170"/>
          </a:xfrm>
          <a:prstGeom prst="downArrow">
            <a:avLst/>
          </a:prstGeom>
          <a:solidFill>
            <a:srgbClr val="AA7900"/>
          </a:solidFill>
          <a:ln>
            <a:solidFill>
              <a:srgbClr val="AA7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9" name="下箭头 178"/>
          <p:cNvSpPr/>
          <p:nvPr>
            <p:custDataLst>
              <p:tags r:id="rId32"/>
            </p:custDataLst>
          </p:nvPr>
        </p:nvSpPr>
        <p:spPr>
          <a:xfrm rot="10800000">
            <a:off x="9829165" y="3632835"/>
            <a:ext cx="208280" cy="408940"/>
          </a:xfrm>
          <a:prstGeom prst="downArrow">
            <a:avLst/>
          </a:prstGeom>
          <a:solidFill>
            <a:srgbClr val="AA7900"/>
          </a:solidFill>
          <a:ln>
            <a:solidFill>
              <a:srgbClr val="AA7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4" name="下箭头 183"/>
          <p:cNvSpPr/>
          <p:nvPr>
            <p:custDataLst>
              <p:tags r:id="rId33"/>
            </p:custDataLst>
          </p:nvPr>
        </p:nvSpPr>
        <p:spPr>
          <a:xfrm>
            <a:off x="6471920" y="3630295"/>
            <a:ext cx="208280" cy="408940"/>
          </a:xfrm>
          <a:prstGeom prst="downArrow">
            <a:avLst/>
          </a:prstGeom>
          <a:solidFill>
            <a:srgbClr val="AA7900"/>
          </a:solidFill>
          <a:ln>
            <a:solidFill>
              <a:srgbClr val="AA7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>
            <p:custDataLst>
              <p:tags r:id="rId34"/>
            </p:custDataLst>
          </p:nvPr>
        </p:nvSpPr>
        <p:spPr>
          <a:xfrm>
            <a:off x="1621155" y="5928360"/>
            <a:ext cx="3207385" cy="38290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/>
              <a:t>Data-Centric</a:t>
            </a:r>
            <a:endParaRPr lang="en-US" altLang="zh-CN" sz="2400"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35"/>
            </p:custDataLst>
          </p:nvPr>
        </p:nvSpPr>
        <p:spPr>
          <a:xfrm>
            <a:off x="4974590" y="5928360"/>
            <a:ext cx="3207385" cy="38290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/>
              <a:t>Model-Application</a:t>
            </a:r>
            <a:endParaRPr lang="en-US" altLang="zh-CN" sz="2400"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36"/>
            </p:custDataLst>
          </p:nvPr>
        </p:nvSpPr>
        <p:spPr>
          <a:xfrm>
            <a:off x="8328025" y="5928360"/>
            <a:ext cx="3207385" cy="38290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/>
              <a:t>Task-Oriented</a:t>
            </a:r>
            <a:endParaRPr lang="en-US" altLang="zh-CN" sz="2400"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37"/>
            </p:custDataLst>
          </p:nvPr>
        </p:nvSpPr>
        <p:spPr>
          <a:xfrm>
            <a:off x="431800" y="1013460"/>
            <a:ext cx="1058545" cy="72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2000" b="1">
                <a:solidFill>
                  <a:srgbClr val="C00000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Data</a:t>
            </a:r>
            <a:endParaRPr lang="en-US" altLang="zh-CN" sz="2000" b="1">
              <a:solidFill>
                <a:srgbClr val="C00000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ctr"/>
            <a:r>
              <a:rPr lang="en-US" altLang="zh-CN" sz="2000" b="1">
                <a:solidFill>
                  <a:srgbClr val="C00000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Domain </a:t>
            </a:r>
            <a:endParaRPr lang="en-US" altLang="zh-CN" sz="2000" b="1">
              <a:solidFill>
                <a:srgbClr val="C00000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38"/>
            </p:custDataLst>
          </p:nvPr>
        </p:nvSpPr>
        <p:spPr>
          <a:xfrm>
            <a:off x="298450" y="903605"/>
            <a:ext cx="11548110" cy="92329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p>
            <a:pPr lvl="0" indent="457200" algn="l" fontAlgn="auto">
              <a:lnSpc>
                <a:spcPct val="200000"/>
              </a:lnSpc>
              <a:buClrTx/>
              <a:buSzTx/>
              <a:buFontTx/>
            </a:pPr>
            <a:endParaRPr lang="en-US" altLang="zh-CN" sz="2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10" name="矩形 9"/>
          <p:cNvSpPr/>
          <p:nvPr>
            <p:custDataLst>
              <p:tags r:id="rId39"/>
            </p:custDataLst>
          </p:nvPr>
        </p:nvSpPr>
        <p:spPr>
          <a:xfrm>
            <a:off x="1717675" y="1013460"/>
            <a:ext cx="2985135" cy="72072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b="1" u="sng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Information’s normalization</a:t>
            </a:r>
            <a:endParaRPr lang="en-US" b="1" u="sng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ctr"/>
            <a:r>
              <a:rPr lang="en-US" b="1" u="sng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-&gt; </a:t>
            </a:r>
            <a:r>
              <a:rPr lang="en-US" b="1" u="sng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Feature</a:t>
            </a:r>
            <a:endParaRPr lang="en-US" b="1" u="sng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40"/>
            </p:custDataLst>
          </p:nvPr>
        </p:nvSpPr>
        <p:spPr>
          <a:xfrm>
            <a:off x="5087620" y="1013460"/>
            <a:ext cx="2985135" cy="72072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b="1" u="sng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Feature’s Explainability</a:t>
            </a:r>
            <a:endParaRPr lang="en-US" b="1" u="sng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ctr"/>
            <a:r>
              <a:rPr lang="en-US" altLang="zh-CN" b="1" u="sng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-&gt; Model Input</a:t>
            </a:r>
            <a:endParaRPr lang="en-US" altLang="zh-CN" b="1" u="sng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41"/>
            </p:custDataLst>
          </p:nvPr>
        </p:nvSpPr>
        <p:spPr>
          <a:xfrm>
            <a:off x="8449310" y="1020445"/>
            <a:ext cx="2985135" cy="7207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b="1" u="sng">
                <a:solidFill>
                  <a:schemeClr val="bg1">
                    <a:lumMod val="7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Result feedback</a:t>
            </a:r>
            <a:endParaRPr lang="en-US" b="1" u="sng">
              <a:solidFill>
                <a:schemeClr val="bg1">
                  <a:lumMod val="7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ctr"/>
            <a:r>
              <a:rPr lang="en-US" b="1" u="sng">
                <a:solidFill>
                  <a:schemeClr val="bg1">
                    <a:lumMod val="75000"/>
                  </a:schemeClr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-&gt; Back to Data</a:t>
            </a:r>
            <a:endParaRPr lang="en-US" b="1" u="sng">
              <a:solidFill>
                <a:schemeClr val="bg1">
                  <a:lumMod val="7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43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ea typeface="宋体" panose="02010600030101010101" pitchFamily="2" charset="-122"/>
              </a:rPr>
              <a:t>The End</a:t>
            </a:r>
            <a:endParaRPr lang="en-US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ea typeface="宋体" panose="02010600030101010101" pitchFamily="2" charset="-122"/>
              </a:rPr>
              <a:t>1.1. Competition Description</a:t>
            </a:r>
            <a:endParaRPr lang="en-US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297815" y="1080135"/>
            <a:ext cx="11670030" cy="5130800"/>
            <a:chOff x="469" y="1701"/>
            <a:chExt cx="18378" cy="8080"/>
          </a:xfrm>
        </p:grpSpPr>
        <p:grpSp>
          <p:nvGrpSpPr>
            <p:cNvPr id="30" name="组合 29"/>
            <p:cNvGrpSpPr/>
            <p:nvPr/>
          </p:nvGrpSpPr>
          <p:grpSpPr>
            <a:xfrm>
              <a:off x="469" y="4407"/>
              <a:ext cx="18365" cy="5375"/>
              <a:chOff x="418" y="1709"/>
              <a:chExt cx="18949" cy="6727"/>
            </a:xfrm>
          </p:grpSpPr>
          <p:sp>
            <p:nvSpPr>
              <p:cNvPr id="19" name="矩形 18"/>
              <p:cNvSpPr/>
              <p:nvPr>
                <p:custDataLst>
                  <p:tags r:id="rId1"/>
                </p:custDataLst>
              </p:nvPr>
            </p:nvSpPr>
            <p:spPr>
              <a:xfrm>
                <a:off x="418" y="1709"/>
                <a:ext cx="18949" cy="6727"/>
              </a:xfrm>
              <a:prstGeom prst="rect">
                <a:avLst/>
              </a:prstGeom>
              <a:solidFill>
                <a:srgbClr val="F2F3F9"/>
              </a:solidFill>
              <a:ln w="38100">
                <a:noFill/>
                <a:prstDash val="soli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 anchorCtr="0"/>
              <a:p>
                <a:pPr lvl="0" indent="457200" algn="l" fontAlgn="auto">
                  <a:lnSpc>
                    <a:spcPct val="200000"/>
                  </a:lnSpc>
                  <a:buClrTx/>
                  <a:buSzTx/>
                  <a:buFontTx/>
                </a:pPr>
                <a:endParaRPr lang="en-US" altLang="zh-CN" sz="2000" b="1">
                  <a:solidFill>
                    <a:schemeClr val="tx1"/>
                  </a:solidFill>
                  <a:latin typeface="Helvetica" pitchFamily="2" charset="0"/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5731" y="2374"/>
                <a:ext cx="13121" cy="5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noAutofit/>
              </a:bodyPr>
              <a:p>
                <a:pPr indent="0" algn="just" fontAlgn="auto">
                  <a:lnSpc>
                    <a:spcPct val="190000"/>
                  </a:lnSpc>
                </a:pPr>
                <a:r>
                  <a:rPr lang="en-US" altLang="zh-CN" sz="2000" b="1">
                    <a:solidFill>
                      <a:srgbClr val="A88337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Corporacion Favorita: </a:t>
                </a:r>
                <a:r>
                  <a:rPr lang="en-US" altLang="zh-CN" sz="20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 A grocery chain in Ecuador with over 100 stores.</a:t>
                </a:r>
                <a:endParaRPr lang="en-US" altLang="zh-CN" sz="20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  <a:p>
                <a:pPr indent="0" algn="just" fontAlgn="auto">
                  <a:lnSpc>
                    <a:spcPct val="100000"/>
                  </a:lnSpc>
                </a:pPr>
                <a:endParaRPr lang="en-US" altLang="zh-CN" sz="400" b="1">
                  <a:solidFill>
                    <a:srgbClr val="A88337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  <a:p>
                <a:pPr indent="0" algn="just" fontAlgn="auto">
                  <a:lnSpc>
                    <a:spcPct val="190000"/>
                  </a:lnSpc>
                </a:pPr>
                <a:r>
                  <a:rPr lang="en-US" altLang="zh-CN" sz="2000" b="1">
                    <a:solidFill>
                      <a:srgbClr val="A88337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Competition Description:  </a:t>
                </a:r>
                <a:r>
                  <a:rPr lang="en-US" sz="20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Using </a:t>
                </a:r>
                <a:r>
                  <a:rPr lang="en-US" sz="2000" b="1" u="sng">
                    <a:solidFill>
                      <a:srgbClr val="C00000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historical</a:t>
                </a:r>
                <a:r>
                  <a:rPr lang="en-US" sz="2000" b="1">
                    <a:solidFill>
                      <a:srgbClr val="C00000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sales records</a:t>
                </a:r>
                <a:r>
                  <a:rPr lang="en-US" sz="20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</a:t>
                </a:r>
                <a:r>
                  <a:rPr lang="en-US" sz="2000" b="1">
                    <a:solidFill>
                      <a:srgbClr val="C00000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and auxiliary information</a:t>
                </a:r>
                <a:r>
                  <a:rPr lang="en-US" sz="20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to predict</a:t>
                </a:r>
                <a:r>
                  <a:rPr sz="20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the </a:t>
                </a:r>
                <a:r>
                  <a:rPr sz="2000" b="1">
                    <a:solidFill>
                      <a:srgbClr val="C00000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unit sales for </a:t>
                </a:r>
                <a:r>
                  <a:rPr lang="en-US" sz="2000" b="1">
                    <a:solidFill>
                      <a:srgbClr val="C00000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16</a:t>
                </a:r>
                <a:r>
                  <a:rPr sz="2000" b="1">
                    <a:solidFill>
                      <a:srgbClr val="C00000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days</a:t>
                </a:r>
                <a:r>
                  <a:rPr sz="20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</a:t>
                </a:r>
                <a:r>
                  <a:rPr sz="2000" b="1" u="sng">
                    <a:solidFill>
                      <a:srgbClr val="C00000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in future</a:t>
                </a:r>
                <a:r>
                  <a:rPr sz="20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 for thousands of items sold at different Favorita stores located in Ecuador</a:t>
                </a:r>
                <a:r>
                  <a:rPr lang="en-US" sz="20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.</a:t>
                </a:r>
                <a:endParaRPr lang="en-US" sz="2000" b="1">
                  <a:solidFill>
                    <a:srgbClr val="003366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</p:grpSp>
        <p:pic>
          <p:nvPicPr>
            <p:cNvPr id="7" name="Picture 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" y="5288"/>
              <a:ext cx="4638" cy="392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 b="30865"/>
            <a:stretch>
              <a:fillRect/>
            </a:stretch>
          </p:blipFill>
          <p:spPr>
            <a:xfrm>
              <a:off x="479" y="1701"/>
              <a:ext cx="18369" cy="2706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953" y="4407"/>
              <a:ext cx="17873" cy="34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indent="0" algn="just" fontAlgn="auto">
                <a:lnSpc>
                  <a:spcPct val="100000"/>
                </a:lnSpc>
              </a:pPr>
              <a:endParaRPr lang="en-US" altLang="zh-CN" sz="2000" b="1">
                <a:latin typeface="Times New Roman" panose="02020603050405020304" charset="0"/>
                <a:ea typeface="思源宋体" panose="02020400000000000000" charset="-122"/>
                <a:cs typeface="Times New Roman" panose="02020603050405020304" charset="0"/>
                <a:sym typeface="+mn-ea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ea typeface="宋体" panose="02010600030101010101" pitchFamily="2" charset="-122"/>
              </a:rPr>
              <a:t>1.2. Problem Deconstruction from Description</a:t>
            </a:r>
            <a:endParaRPr lang="en-US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>
                <a:latin typeface="Times New Roman" panose="02020603050405020304" charset="0"/>
                <a:cs typeface="Times New Roman" panose="02020603050405020304" charset="0"/>
              </a:rPr>
            </a:fld>
            <a:endParaRPr lang="en-US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78460" y="1014730"/>
            <a:ext cx="11550650" cy="5285740"/>
            <a:chOff x="596" y="1598"/>
            <a:chExt cx="18190" cy="8324"/>
          </a:xfrm>
        </p:grpSpPr>
        <p:grpSp>
          <p:nvGrpSpPr>
            <p:cNvPr id="74" name="组合 73"/>
            <p:cNvGrpSpPr/>
            <p:nvPr/>
          </p:nvGrpSpPr>
          <p:grpSpPr>
            <a:xfrm rot="0">
              <a:off x="596" y="1598"/>
              <a:ext cx="18190" cy="4811"/>
              <a:chOff x="596" y="1598"/>
              <a:chExt cx="18190" cy="4811"/>
            </a:xfrm>
          </p:grpSpPr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"/>
              <a:srcRect b="30865"/>
              <a:stretch>
                <a:fillRect/>
              </a:stretch>
            </p:blipFill>
            <p:spPr>
              <a:xfrm>
                <a:off x="599" y="1598"/>
                <a:ext cx="18184" cy="2702"/>
              </a:xfrm>
              <a:prstGeom prst="rect">
                <a:avLst/>
              </a:prstGeom>
            </p:spPr>
          </p:pic>
          <p:grpSp>
            <p:nvGrpSpPr>
              <p:cNvPr id="16" name="组合 15"/>
              <p:cNvGrpSpPr/>
              <p:nvPr/>
            </p:nvGrpSpPr>
            <p:grpSpPr>
              <a:xfrm>
                <a:off x="596" y="4300"/>
                <a:ext cx="18190" cy="2109"/>
                <a:chOff x="596" y="4300"/>
                <a:chExt cx="18190" cy="2109"/>
              </a:xfrm>
            </p:grpSpPr>
            <p:sp>
              <p:nvSpPr>
                <p:cNvPr id="17" name="矩形 16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596" y="4300"/>
                  <a:ext cx="18190" cy="2109"/>
                </a:xfrm>
                <a:prstGeom prst="rect">
                  <a:avLst/>
                </a:prstGeom>
                <a:solidFill>
                  <a:srgbClr val="F2F3F9"/>
                </a:solidFill>
                <a:ln w="38100">
                  <a:noFill/>
                  <a:prstDash val="soli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lt1"/>
                      </a:solidFill>
                    </a14:hiddenFill>
                  </a:ext>
                </a:extLst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p>
                  <a:pPr lvl="0" indent="457200" algn="l" fontAlgn="auto">
                    <a:lnSpc>
                      <a:spcPct val="200000"/>
                    </a:lnSpc>
                    <a:buClrTx/>
                    <a:buSzTx/>
                    <a:buFontTx/>
                  </a:pPr>
                  <a:endParaRPr lang="en-US" altLang="zh-CN" sz="2000" b="1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  <a:sym typeface="+mn-lt"/>
                  </a:endParaRPr>
                </a:p>
              </p:txBody>
            </p:sp>
            <p:sp>
              <p:nvSpPr>
                <p:cNvPr id="18" name="文本框 17"/>
                <p:cNvSpPr txBox="1"/>
                <p:nvPr>
                  <p:custDataLst>
                    <p:tags r:id="rId4"/>
                  </p:custDataLst>
                </p:nvPr>
              </p:nvSpPr>
              <p:spPr>
                <a:xfrm>
                  <a:off x="863" y="4401"/>
                  <a:ext cx="17652" cy="180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t">
                  <a:noAutofit/>
                </a:bodyPr>
                <a:p>
                  <a:pPr indent="0" algn="just" fontAlgn="auto">
                    <a:lnSpc>
                      <a:spcPct val="190000"/>
                    </a:lnSpc>
                  </a:pPr>
                  <a:r>
                    <a:rPr lang="en-US" sz="2000" b="1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Using </a:t>
                  </a:r>
                  <a:r>
                    <a:rPr lang="en-US" sz="2000" b="1" u="sng">
                      <a:solidFill>
                        <a:srgbClr val="C00000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historical</a:t>
                  </a:r>
                  <a:r>
                    <a:rPr lang="en-US" sz="2000" b="1">
                      <a:solidFill>
                        <a:srgbClr val="C00000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 sales records</a:t>
                  </a:r>
                  <a:r>
                    <a:rPr lang="en-US" sz="2000" b="1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 sz="2000" b="1">
                      <a:solidFill>
                        <a:srgbClr val="C00000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and auxiliary information</a:t>
                  </a:r>
                  <a:r>
                    <a:rPr lang="en-US" sz="2000" b="1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 to predict</a:t>
                  </a:r>
                  <a:r>
                    <a:rPr sz="2000" b="1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 the </a:t>
                  </a:r>
                  <a:r>
                    <a:rPr sz="2000" b="1">
                      <a:solidFill>
                        <a:srgbClr val="C00000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unit sales for </a:t>
                  </a:r>
                  <a:r>
                    <a:rPr lang="en-US" sz="2000" b="1">
                      <a:solidFill>
                        <a:srgbClr val="C00000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16</a:t>
                  </a:r>
                  <a:r>
                    <a:rPr sz="2000" b="1">
                      <a:solidFill>
                        <a:srgbClr val="C00000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 days</a:t>
                  </a:r>
                  <a:r>
                    <a:rPr sz="2000" b="1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sz="2000" b="1" u="sng">
                      <a:solidFill>
                        <a:srgbClr val="C00000"/>
                      </a:solidFill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in future</a:t>
                  </a:r>
                  <a:r>
                    <a:rPr sz="2000" b="1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 for thousands of </a:t>
                  </a:r>
                  <a:r>
                    <a:rPr sz="2000" b="1" u="sng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items </a:t>
                  </a:r>
                  <a:r>
                    <a:rPr sz="2000" b="1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sold at different Favorita </a:t>
                  </a:r>
                  <a:r>
                    <a:rPr sz="2000" b="1" u="sng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stores </a:t>
                  </a:r>
                  <a:r>
                    <a:rPr sz="2000" b="1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ea"/>
                    </a:rPr>
                    <a:t>located in Ecuador.</a:t>
                  </a:r>
                  <a:endParaRPr lang="en-US" sz="20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endParaRPr>
                </a:p>
              </p:txBody>
            </p:sp>
            <p:sp>
              <p:nvSpPr>
                <p:cNvPr id="20" name="矩形 19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13075" y="4658"/>
                  <a:ext cx="5440" cy="755"/>
                </a:xfrm>
                <a:prstGeom prst="rect">
                  <a:avLst/>
                </a:prstGeom>
                <a:noFill/>
                <a:ln w="38100">
                  <a:solidFill>
                    <a:srgbClr val="00336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21" name="矩形 20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2054" y="4658"/>
                  <a:ext cx="8636" cy="755"/>
                </a:xfrm>
                <a:prstGeom prst="rect">
                  <a:avLst/>
                </a:prstGeom>
                <a:noFill/>
                <a:ln w="38100">
                  <a:solidFill>
                    <a:srgbClr val="00336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/>
          </p:nvGrpSpPr>
          <p:grpSpPr>
            <a:xfrm rot="0">
              <a:off x="596" y="6638"/>
              <a:ext cx="18189" cy="3284"/>
              <a:chOff x="596" y="6638"/>
              <a:chExt cx="18189" cy="3284"/>
            </a:xfrm>
          </p:grpSpPr>
          <p:sp>
            <p:nvSpPr>
              <p:cNvPr id="37" name="右箭头 36"/>
              <p:cNvSpPr/>
              <p:nvPr/>
            </p:nvSpPr>
            <p:spPr>
              <a:xfrm>
                <a:off x="9050" y="7308"/>
                <a:ext cx="5030" cy="238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/>
              </a:p>
            </p:txBody>
          </p:sp>
          <p:sp>
            <p:nvSpPr>
              <p:cNvPr id="38" name="右箭头 37"/>
              <p:cNvSpPr/>
              <p:nvPr/>
            </p:nvSpPr>
            <p:spPr>
              <a:xfrm>
                <a:off x="9050" y="8633"/>
                <a:ext cx="5030" cy="238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/>
              </a:p>
            </p:txBody>
          </p:sp>
          <p:sp>
            <p:nvSpPr>
              <p:cNvPr id="68" name="矩形 67"/>
              <p:cNvSpPr/>
              <p:nvPr>
                <p:custDataLst>
                  <p:tags r:id="rId7"/>
                </p:custDataLst>
              </p:nvPr>
            </p:nvSpPr>
            <p:spPr>
              <a:xfrm>
                <a:off x="4882" y="6638"/>
                <a:ext cx="4294" cy="3285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28575">
                <a:solidFill>
                  <a:srgbClr val="FFD4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b" anchorCtr="0">
                <a:scene3d>
                  <a:camera prst="orthographicFront"/>
                  <a:lightRig rig="threePt" dir="t"/>
                </a:scene3d>
              </a:bodyPr>
              <a:p>
                <a:pPr algn="ctr" fontAlgn="ctr"/>
                <a:r>
                  <a:rPr lang="en-US" altLang="zh-CN" sz="2000" b="1">
                    <a:solidFill>
                      <a:schemeClr val="tx1"/>
                    </a:solidFill>
                    <a:effectLst/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Input Domain </a:t>
                </a:r>
                <a:endParaRPr lang="en-US" altLang="zh-CN" sz="20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5014" y="7035"/>
                <a:ext cx="4031" cy="7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Raw Data</a:t>
                </a:r>
                <a:endParaRPr lang="en-US" altLang="zh-CN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5014" y="8367"/>
                <a:ext cx="4031" cy="7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What is Feature?</a:t>
                </a:r>
                <a:endParaRPr lang="en-US" altLang="zh-CN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27" name="矩形 26"/>
              <p:cNvSpPr/>
              <p:nvPr>
                <p:custDataLst>
                  <p:tags r:id="rId8"/>
                </p:custDataLst>
              </p:nvPr>
            </p:nvSpPr>
            <p:spPr>
              <a:xfrm>
                <a:off x="13953" y="6638"/>
                <a:ext cx="4294" cy="3285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28575">
                <a:solidFill>
                  <a:srgbClr val="FFD4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b" anchorCtr="0">
                <a:scene3d>
                  <a:camera prst="orthographicFront"/>
                  <a:lightRig rig="threePt" dir="t"/>
                </a:scene3d>
              </a:bodyPr>
              <a:p>
                <a:pPr algn="ctr" fontAlgn="ctr"/>
                <a:r>
                  <a:rPr lang="en-US" altLang="zh-CN" sz="200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Output Domain </a:t>
                </a:r>
                <a:endPara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4084" y="7035"/>
                <a:ext cx="4031" cy="7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Abstract Target</a:t>
                </a:r>
                <a:endParaRPr lang="en-US" altLang="zh-CN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4084" y="8367"/>
                <a:ext cx="4031" cy="7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What is Label?</a:t>
                </a:r>
                <a:endParaRPr lang="en-US" altLang="zh-CN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22" name="矩形 21"/>
              <p:cNvSpPr/>
              <p:nvPr>
                <p:custDataLst>
                  <p:tags r:id="rId9"/>
                </p:custDataLst>
              </p:nvPr>
            </p:nvSpPr>
            <p:spPr>
              <a:xfrm>
                <a:off x="599" y="6857"/>
                <a:ext cx="18186" cy="1122"/>
              </a:xfrm>
              <a:prstGeom prst="rect">
                <a:avLst/>
              </a:prstGeom>
              <a:noFill/>
              <a:ln w="38100">
                <a:solidFill>
                  <a:srgbClr val="1D4F92"/>
                </a:solidFill>
                <a:prstDash val="sys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 anchorCtr="0"/>
              <a:p>
                <a:pPr lvl="0" indent="457200" algn="l" fontAlgn="auto">
                  <a:lnSpc>
                    <a:spcPct val="200000"/>
                  </a:lnSpc>
                  <a:buClrTx/>
                  <a:buSzTx/>
                  <a:buFontTx/>
                </a:pPr>
                <a:endParaRPr lang="en-US" altLang="zh-CN" sz="2400" b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lt"/>
                </a:endParaRPr>
              </a:p>
            </p:txBody>
          </p:sp>
          <p:sp>
            <p:nvSpPr>
              <p:cNvPr id="23" name="矩形 22"/>
              <p:cNvSpPr/>
              <p:nvPr>
                <p:custDataLst>
                  <p:tags r:id="rId10"/>
                </p:custDataLst>
              </p:nvPr>
            </p:nvSpPr>
            <p:spPr>
              <a:xfrm>
                <a:off x="596" y="8161"/>
                <a:ext cx="18186" cy="1122"/>
              </a:xfrm>
              <a:prstGeom prst="rect">
                <a:avLst/>
              </a:prstGeom>
              <a:noFill/>
              <a:ln w="38100">
                <a:solidFill>
                  <a:srgbClr val="1D4F92"/>
                </a:solidFill>
                <a:prstDash val="sys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 anchorCtr="0"/>
              <a:p>
                <a:pPr lvl="0" indent="457200" algn="l" fontAlgn="auto">
                  <a:lnSpc>
                    <a:spcPct val="200000"/>
                  </a:lnSpc>
                  <a:buClrTx/>
                  <a:buSzTx/>
                  <a:buFontTx/>
                </a:pPr>
                <a:endParaRPr lang="en-US" altLang="zh-CN" sz="2400" b="1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lt"/>
                </a:endParaRPr>
              </a:p>
            </p:txBody>
          </p:sp>
          <p:sp>
            <p:nvSpPr>
              <p:cNvPr id="26" name="矩形 25"/>
              <p:cNvSpPr/>
              <p:nvPr>
                <p:custDataLst>
                  <p:tags r:id="rId11"/>
                </p:custDataLst>
              </p:nvPr>
            </p:nvSpPr>
            <p:spPr>
              <a:xfrm>
                <a:off x="863" y="7035"/>
                <a:ext cx="3767" cy="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p>
                <a:pPr algn="ctr"/>
                <a:r>
                  <a:rPr lang="en-US" altLang="zh-CN" sz="2000" b="1">
                    <a:solidFill>
                      <a:schemeClr val="tx1"/>
                    </a:solidFill>
                    <a:effectLst/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Task Domain </a:t>
                </a:r>
                <a:endParaRPr lang="en-US" altLang="zh-CN" sz="20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28" name="矩形 27"/>
              <p:cNvSpPr/>
              <p:nvPr>
                <p:custDataLst>
                  <p:tags r:id="rId12"/>
                </p:custDataLst>
              </p:nvPr>
            </p:nvSpPr>
            <p:spPr>
              <a:xfrm>
                <a:off x="863" y="8344"/>
                <a:ext cx="3767" cy="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p>
                <a:pPr algn="ctr"/>
                <a:r>
                  <a:rPr lang="en-US" altLang="zh-CN" sz="2000" b="1">
                    <a:solidFill>
                      <a:schemeClr val="tx1"/>
                    </a:solidFill>
                    <a:effectLst/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Model Domain </a:t>
                </a:r>
                <a:endParaRPr lang="en-US" altLang="zh-CN" sz="20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9545" y="7035"/>
                <a:ext cx="4031" cy="7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rPr>
                  <a:t>Time Series Prediction</a:t>
                </a:r>
                <a:endParaRPr lang="en-US" altLang="zh-CN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9545" y="8359"/>
                <a:ext cx="4031" cy="7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rPr>
                  <a:t>Machine Learing Model</a:t>
                </a:r>
                <a:endParaRPr lang="en-US" altLang="zh-CN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endParaRPr>
              </a:p>
            </p:txBody>
          </p:sp>
          <p:sp>
            <p:nvSpPr>
              <p:cNvPr id="42" name="矩形 41"/>
              <p:cNvSpPr/>
              <p:nvPr>
                <p:custDataLst>
                  <p:tags r:id="rId13"/>
                </p:custDataLst>
              </p:nvPr>
            </p:nvSpPr>
            <p:spPr>
              <a:xfrm>
                <a:off x="9417" y="6638"/>
                <a:ext cx="4294" cy="3285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28575">
                <a:solidFill>
                  <a:srgbClr val="D7A8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b" anchorCtr="0">
                <a:scene3d>
                  <a:camera prst="orthographicFront"/>
                  <a:lightRig rig="threePt" dir="t"/>
                </a:scene3d>
              </a:bodyPr>
              <a:p>
                <a:pPr algn="ctr" fontAlgn="ctr"/>
                <a:r>
                  <a:rPr lang="en-US" altLang="zh-CN" sz="2000" b="1">
                    <a:solidFill>
                      <a:schemeClr val="tx1"/>
                    </a:solidFill>
                    <a:effectLst/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Function Domain</a:t>
                </a:r>
                <a:endParaRPr lang="en-US" altLang="zh-CN" sz="20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</p:grpSp>
        <p:cxnSp>
          <p:nvCxnSpPr>
            <p:cNvPr id="40" name="直接箭头连接符 39"/>
            <p:cNvCxnSpPr/>
            <p:nvPr/>
          </p:nvCxnSpPr>
          <p:spPr>
            <a:xfrm>
              <a:off x="5333" y="5463"/>
              <a:ext cx="357" cy="2083"/>
            </a:xfrm>
            <a:prstGeom prst="straightConnector1">
              <a:avLst/>
            </a:prstGeom>
            <a:ln w="38100">
              <a:solidFill>
                <a:srgbClr val="AA79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>
              <a:off x="14083" y="5445"/>
              <a:ext cx="593" cy="2101"/>
            </a:xfrm>
            <a:prstGeom prst="straightConnector1">
              <a:avLst/>
            </a:prstGeom>
            <a:ln w="38100">
              <a:solidFill>
                <a:srgbClr val="AA79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1.3. Problem Reconstruction from Data </a:t>
            </a:r>
            <a:endParaRPr lang="en-US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378460" y="1011555"/>
            <a:ext cx="11548110" cy="5147310"/>
            <a:chOff x="596" y="1593"/>
            <a:chExt cx="18186" cy="8106"/>
          </a:xfrm>
        </p:grpSpPr>
        <p:sp>
          <p:nvSpPr>
            <p:cNvPr id="37" name="右箭头 36"/>
            <p:cNvSpPr/>
            <p:nvPr>
              <p:custDataLst>
                <p:tags r:id="rId1"/>
              </p:custDataLst>
            </p:nvPr>
          </p:nvSpPr>
          <p:spPr>
            <a:xfrm>
              <a:off x="10046" y="3513"/>
              <a:ext cx="534" cy="51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5" name="矩形 4"/>
            <p:cNvSpPr/>
            <p:nvPr>
              <p:custDataLst>
                <p:tags r:id="rId2"/>
              </p:custDataLst>
            </p:nvPr>
          </p:nvSpPr>
          <p:spPr>
            <a:xfrm>
              <a:off x="3459" y="1847"/>
              <a:ext cx="4031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Raw Data</a:t>
              </a:r>
              <a:endPara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3"/>
              </p:custDataLst>
            </p:nvPr>
          </p:nvSpPr>
          <p:spPr>
            <a:xfrm>
              <a:off x="3459" y="6100"/>
              <a:ext cx="4031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What is Feature?</a:t>
              </a:r>
              <a:endPara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12593" y="1855"/>
              <a:ext cx="4031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Abstract Target</a:t>
              </a:r>
              <a:endPara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5"/>
              </p:custDataLst>
            </p:nvPr>
          </p:nvSpPr>
          <p:spPr>
            <a:xfrm>
              <a:off x="12593" y="6099"/>
              <a:ext cx="4031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What is Label?</a:t>
              </a:r>
              <a:endPara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6"/>
              </p:custDataLst>
            </p:nvPr>
          </p:nvSpPr>
          <p:spPr>
            <a:xfrm>
              <a:off x="596" y="1593"/>
              <a:ext cx="18186" cy="3853"/>
            </a:xfrm>
            <a:prstGeom prst="rect">
              <a:avLst/>
            </a:prstGeom>
            <a:noFill/>
            <a:ln w="38100">
              <a:solidFill>
                <a:srgbClr val="1D4F92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p>
              <a:pPr lvl="0" indent="457200" algn="l" fontAlgn="auto">
                <a:lnSpc>
                  <a:spcPct val="200000"/>
                </a:lnSpc>
                <a:buClrTx/>
                <a:buSzTx/>
                <a:buFontTx/>
              </a:pPr>
              <a:endParaRPr lang="en-US" altLang="zh-CN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23" name="矩形 22"/>
            <p:cNvSpPr/>
            <p:nvPr>
              <p:custDataLst>
                <p:tags r:id="rId7"/>
              </p:custDataLst>
            </p:nvPr>
          </p:nvSpPr>
          <p:spPr>
            <a:xfrm>
              <a:off x="596" y="5825"/>
              <a:ext cx="18186" cy="3874"/>
            </a:xfrm>
            <a:prstGeom prst="rect">
              <a:avLst/>
            </a:prstGeom>
            <a:noFill/>
            <a:ln w="38100">
              <a:solidFill>
                <a:srgbClr val="1D4F92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p>
              <a:pPr lvl="0" indent="457200" algn="l" fontAlgn="auto">
                <a:lnSpc>
                  <a:spcPct val="200000"/>
                </a:lnSpc>
                <a:buClrTx/>
                <a:buSzTx/>
                <a:buFontTx/>
              </a:pPr>
              <a:endParaRPr lang="en-US" altLang="zh-CN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8"/>
              </p:custDataLst>
            </p:nvPr>
          </p:nvSpPr>
          <p:spPr>
            <a:xfrm>
              <a:off x="596" y="1612"/>
              <a:ext cx="2470" cy="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Task Domain </a:t>
              </a:r>
              <a:endParaRPr lang="en-US" altLang="zh-CN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8" name="矩形 27"/>
            <p:cNvSpPr/>
            <p:nvPr>
              <p:custDataLst>
                <p:tags r:id="rId9"/>
              </p:custDataLst>
            </p:nvPr>
          </p:nvSpPr>
          <p:spPr>
            <a:xfrm>
              <a:off x="596" y="5819"/>
              <a:ext cx="2869" cy="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Model Domain </a:t>
              </a:r>
              <a:endParaRPr lang="en-US" altLang="zh-CN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10"/>
              </p:custDataLst>
            </p:nvPr>
          </p:nvSpPr>
          <p:spPr>
            <a:xfrm>
              <a:off x="1261" y="2613"/>
              <a:ext cx="8427" cy="19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t" anchorCtr="0"/>
            <a:p>
              <a:pPr algn="l" fontAlgn="t"/>
              <a:r>
                <a:rPr lang="en-US" b="1" u="sng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Historical</a:t>
              </a:r>
              <a:r>
                <a:rPr lang="en-US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sales records: </a:t>
              </a:r>
              <a:r>
                <a:rPr lang="en-US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train.csv</a:t>
              </a:r>
              <a:endPara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l" fontAlgn="t"/>
              <a:r>
                <a:rPr lang="en-US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Auxiliary information: </a:t>
              </a:r>
              <a:r>
                <a:rPr lang="en-US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items.csv; stores.csv; sample_submission.csv; </a:t>
              </a: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holidays_events</a:t>
              </a:r>
              <a:r>
                <a:rPr lang="en-US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.csv; oil.csv.</a:t>
              </a:r>
              <a:endParaRPr 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  <a:p>
              <a:pPr algn="l" fontAlgn="t"/>
              <a:r>
                <a:rPr lang="en-US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Sales Setting for the Next 16 Days: </a:t>
              </a:r>
              <a:r>
                <a:rPr lang="en-US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test.csv</a:t>
              </a:r>
              <a:endParaRPr 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11"/>
              </p:custDataLst>
            </p:nvPr>
          </p:nvSpPr>
          <p:spPr>
            <a:xfrm>
              <a:off x="10773" y="2613"/>
              <a:ext cx="7365" cy="193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 anchorCtr="0"/>
            <a:p>
              <a:pPr algn="ctr" fontAlgn="t"/>
              <a:r>
                <a:rPr lang="en-US" sz="20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U</a:t>
              </a:r>
              <a:r>
                <a:rPr sz="20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nit sales for </a:t>
              </a:r>
              <a:r>
                <a:rPr lang="en-US" sz="20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16</a:t>
              </a:r>
              <a:r>
                <a:rPr sz="20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days</a:t>
              </a:r>
              <a:r>
                <a:rPr sz="20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</a:t>
              </a:r>
              <a:r>
                <a:rPr sz="2000" b="1" u="sng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in future</a:t>
              </a:r>
              <a:r>
                <a:rPr lang="en-US" sz="20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</a:t>
              </a:r>
              <a:endParaRPr lang="en-US" sz="2000" b="1" u="sng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2"/>
              </p:custDataLst>
            </p:nvPr>
          </p:nvSpPr>
          <p:spPr>
            <a:xfrm>
              <a:off x="1261" y="4639"/>
              <a:ext cx="8427" cy="5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t" anchorCtr="0"/>
            <a:p>
              <a:pPr lvl="0" algn="ctr" fontAlgn="t"/>
              <a:r>
                <a:rPr lang="en-US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Records and future-setting of </a:t>
              </a:r>
              <a:r>
                <a:rPr lang="en-US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each items</a:t>
              </a:r>
              <a:r>
                <a:rPr lang="en-US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in</a:t>
              </a:r>
              <a:r>
                <a:rPr lang="en-US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each stores</a:t>
              </a:r>
              <a:endPara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13"/>
              </p:custDataLst>
            </p:nvPr>
          </p:nvSpPr>
          <p:spPr>
            <a:xfrm>
              <a:off x="10773" y="4652"/>
              <a:ext cx="7365" cy="5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t" anchorCtr="0"/>
            <a:p>
              <a:pPr algn="ctr" fontAlgn="t"/>
              <a:r>
                <a:rPr lang="en-US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16-days-unit-sales of </a:t>
              </a:r>
              <a:r>
                <a:rPr lang="en-US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each items</a:t>
              </a:r>
              <a:r>
                <a:rPr lang="en-US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in </a:t>
              </a:r>
              <a:r>
                <a:rPr lang="en-US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each stores</a:t>
              </a:r>
              <a:endParaRPr lang="en-US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14"/>
              </p:custDataLst>
            </p:nvPr>
          </p:nvSpPr>
          <p:spPr>
            <a:xfrm>
              <a:off x="1261" y="6870"/>
              <a:ext cx="8427" cy="19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t" anchorCtr="0"/>
            <a:p>
              <a:pPr algn="l" fontAlgn="t"/>
              <a:r>
                <a:rPr lang="en-US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Form of the features: </a:t>
              </a:r>
              <a:r>
                <a:rPr lang="en-US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Several Period Featur-Batchs. One </a:t>
              </a:r>
              <a:r>
                <a:rPr lang="en-US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16-day-period </a:t>
              </a: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generate one </a:t>
              </a:r>
              <a:r>
                <a:rPr lang="en-US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Featur-Batch. </a:t>
              </a:r>
              <a:r>
                <a:rPr lang="en-US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Content of the features:</a:t>
              </a:r>
              <a:r>
                <a:rPr lang="en-US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 </a:t>
              </a:r>
              <a:r>
                <a:rPr lang="en-US" b="1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Before-</a:t>
              </a:r>
              <a:r>
                <a:rPr lang="en-US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period-features </a:t>
              </a:r>
              <a:r>
                <a:rPr lang="en-US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and </a:t>
              </a:r>
              <a:r>
                <a:rPr lang="en-US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Inside-period-features.</a:t>
              </a:r>
              <a:endParaRPr 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15"/>
              </p:custDataLst>
            </p:nvPr>
          </p:nvSpPr>
          <p:spPr>
            <a:xfrm>
              <a:off x="1261" y="8911"/>
              <a:ext cx="8427" cy="5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t" anchorCtr="0"/>
            <a:p>
              <a:pPr algn="ctr"/>
              <a:r>
                <a:rPr lang="en-US" altLang="zh-CN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One </a:t>
              </a:r>
              <a:r>
                <a:rPr lang="en-US" altLang="zh-CN" b="1">
                  <a:solidFill>
                    <a:srgbClr val="C00000"/>
                  </a:solidFill>
                  <a:highlight>
                    <a:srgbClr val="FFFF00"/>
                  </a:highligh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Feature-Batchs</a:t>
              </a:r>
              <a:r>
                <a:rPr lang="en-US" altLang="zh-CN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of 16 Days as One Input Sample</a:t>
              </a:r>
              <a:endParaRPr lang="en-US" altLang="zh-CN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9" name="右箭头 18"/>
            <p:cNvSpPr/>
            <p:nvPr>
              <p:custDataLst>
                <p:tags r:id="rId16"/>
              </p:custDataLst>
            </p:nvPr>
          </p:nvSpPr>
          <p:spPr>
            <a:xfrm>
              <a:off x="10053" y="7747"/>
              <a:ext cx="534" cy="51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20" name="矩形 19"/>
            <p:cNvSpPr/>
            <p:nvPr>
              <p:custDataLst>
                <p:tags r:id="rId17"/>
              </p:custDataLst>
            </p:nvPr>
          </p:nvSpPr>
          <p:spPr>
            <a:xfrm>
              <a:off x="10780" y="6847"/>
              <a:ext cx="7365" cy="193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 anchorCtr="0"/>
            <a:p>
              <a:pPr indent="0" algn="ctr" fontAlgn="t">
                <a:lnSpc>
                  <a:spcPct val="150000"/>
                </a:lnSpc>
              </a:pPr>
              <a:r>
                <a:rPr lang="en-US" sz="20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U</a:t>
              </a:r>
              <a:r>
                <a:rPr sz="20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nit</a:t>
              </a:r>
              <a:r>
                <a:rPr lang="en-US" sz="20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_</a:t>
              </a:r>
              <a:r>
                <a:rPr sz="20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sales</a:t>
              </a:r>
              <a:r>
                <a:rPr lang="en-US" sz="20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_vector</a:t>
              </a:r>
              <a:r>
                <a:rPr sz="20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for </a:t>
              </a:r>
              <a:r>
                <a:rPr lang="en-US" sz="20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16</a:t>
              </a:r>
              <a:r>
                <a:rPr sz="20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days</a:t>
              </a:r>
              <a:r>
                <a:rPr sz="20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</a:t>
              </a:r>
              <a:r>
                <a:rPr sz="2000" b="1" u="sng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in future</a:t>
              </a:r>
              <a:r>
                <a:rPr lang="en-US" sz="2000" b="1" u="sng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:</a:t>
              </a:r>
              <a:endParaRPr sz="2000" b="1" u="sng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indent="0" algn="ctr" fontAlgn="t">
                <a:lnSpc>
                  <a:spcPct val="150000"/>
                </a:lnSpc>
              </a:pPr>
              <a:r>
                <a:rPr lang="en-US" altLang="zh-CN" sz="20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[unit_sales</a:t>
              </a:r>
              <a:r>
                <a:rPr lang="en-US" altLang="zh-CN" sz="2000" b="1" baseline="-25000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Day0</a:t>
              </a:r>
              <a:r>
                <a:rPr lang="en-US" altLang="zh-CN" sz="20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,...,</a:t>
              </a:r>
              <a:r>
                <a:rPr lang="en-US" altLang="zh-CN" sz="20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unit_sales</a:t>
              </a:r>
              <a:r>
                <a:rPr lang="en-US" altLang="zh-CN" sz="2000" b="1" baseline="-25000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Day15</a:t>
              </a:r>
              <a:r>
                <a:rPr lang="en-US" altLang="zh-CN" sz="2000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]</a:t>
              </a:r>
              <a:endPara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18"/>
              </p:custDataLst>
            </p:nvPr>
          </p:nvSpPr>
          <p:spPr>
            <a:xfrm>
              <a:off x="10780" y="8886"/>
              <a:ext cx="7365" cy="5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t" anchorCtr="0"/>
            <a:p>
              <a:pPr algn="ctr"/>
              <a:r>
                <a:rPr lang="en-US" altLang="zh-CN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One 16-dimension </a:t>
              </a:r>
              <a:r>
                <a:rPr lang="en-US" altLang="zh-CN" b="1">
                  <a:solidFill>
                    <a:srgbClr val="C00000"/>
                  </a:solidFill>
                  <a:highlight>
                    <a:srgbClr val="FFFF00"/>
                  </a:highligh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Label-Serie</a:t>
              </a:r>
              <a:r>
                <a:rPr lang="en-US" altLang="zh-CN" b="1">
                  <a:solidFill>
                    <a:srgbClr val="C0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as One Output</a:t>
              </a:r>
              <a:endParaRPr lang="en-US" altLang="zh-CN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4" name="右箭头 23"/>
            <p:cNvSpPr/>
            <p:nvPr>
              <p:custDataLst>
                <p:tags r:id="rId19"/>
              </p:custDataLst>
            </p:nvPr>
          </p:nvSpPr>
          <p:spPr>
            <a:xfrm rot="5400000">
              <a:off x="5120" y="5395"/>
              <a:ext cx="710" cy="51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25" name="右箭头 24"/>
            <p:cNvSpPr/>
            <p:nvPr>
              <p:custDataLst>
                <p:tags r:id="rId20"/>
              </p:custDataLst>
            </p:nvPr>
          </p:nvSpPr>
          <p:spPr>
            <a:xfrm rot="5400000">
              <a:off x="14254" y="5401"/>
              <a:ext cx="710" cy="51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</p:grpSp>
      <p:pic>
        <p:nvPicPr>
          <p:cNvPr id="6" name="图片 5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1.4. From Structure to Pipeline</a:t>
            </a:r>
            <a:endParaRPr lang="en-US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321945" y="889635"/>
            <a:ext cx="11548110" cy="5439410"/>
            <a:chOff x="507" y="1401"/>
            <a:chExt cx="18186" cy="8566"/>
          </a:xfrm>
        </p:grpSpPr>
        <p:sp>
          <p:nvSpPr>
            <p:cNvPr id="144" name="矩形 143"/>
            <p:cNvSpPr/>
            <p:nvPr>
              <p:custDataLst>
                <p:tags r:id="rId1"/>
              </p:custDataLst>
            </p:nvPr>
          </p:nvSpPr>
          <p:spPr>
            <a:xfrm>
              <a:off x="7896" y="1401"/>
              <a:ext cx="5007" cy="8566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rgbClr val="D7A8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 anchorCtr="0">
              <a:scene3d>
                <a:camera prst="orthographicFront"/>
                <a:lightRig rig="threePt" dir="t"/>
              </a:scene3d>
            </a:bodyPr>
            <a:p>
              <a:pPr algn="ctr" fontAlgn="ctr"/>
              <a:r>
                <a:rPr lang="en-US" altLang="zh-CN" sz="20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Function Domain</a:t>
              </a:r>
              <a:endParaRPr lang="en-US" altLang="zh-CN" sz="20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64" name="矩形 63"/>
            <p:cNvSpPr/>
            <p:nvPr>
              <p:custDataLst>
                <p:tags r:id="rId2"/>
              </p:custDataLst>
            </p:nvPr>
          </p:nvSpPr>
          <p:spPr>
            <a:xfrm>
              <a:off x="2589" y="1406"/>
              <a:ext cx="5007" cy="856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rgbClr val="FFD4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 anchorCtr="0">
              <a:scene3d>
                <a:camera prst="orthographicFront"/>
                <a:lightRig rig="threePt" dir="t"/>
              </a:scene3d>
            </a:bodyPr>
            <a:p>
              <a:pPr algn="ctr" fontAlgn="ctr"/>
              <a:r>
                <a:rPr lang="en-US" altLang="zh-CN" sz="20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Input Domain </a:t>
              </a:r>
              <a:endParaRPr lang="en-US" altLang="zh-CN" sz="20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65" name="矩形 64"/>
            <p:cNvSpPr/>
            <p:nvPr>
              <p:custDataLst>
                <p:tags r:id="rId3"/>
              </p:custDataLst>
            </p:nvPr>
          </p:nvSpPr>
          <p:spPr>
            <a:xfrm>
              <a:off x="2742" y="1638"/>
              <a:ext cx="4701" cy="1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b="1" u="sng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Historical</a:t>
              </a:r>
              <a:r>
                <a:rPr lang="en-US" b="1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records of each items in each stores</a:t>
              </a:r>
              <a:endParaRPr lang="en-US" altLang="zh-CN" b="1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66" name="矩形 65"/>
            <p:cNvSpPr/>
            <p:nvPr>
              <p:custDataLst>
                <p:tags r:id="rId4"/>
              </p:custDataLst>
            </p:nvPr>
          </p:nvSpPr>
          <p:spPr>
            <a:xfrm>
              <a:off x="2742" y="8441"/>
              <a:ext cx="4701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One </a:t>
              </a:r>
              <a:r>
                <a:rPr lang="en-US" altLang="zh-CN" sz="1600" b="1">
                  <a:solidFill>
                    <a:srgbClr val="003366"/>
                  </a:solidFill>
                  <a:highlight>
                    <a:srgbClr val="FFFF00"/>
                  </a:highligh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Feature-Batchs</a:t>
              </a:r>
              <a:r>
                <a:rPr lang="en-US" altLang="zh-CN" sz="16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 of 16 Days</a:t>
              </a:r>
              <a:endPara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67" name="矩形 66"/>
            <p:cNvSpPr/>
            <p:nvPr>
              <p:custDataLst>
                <p:tags r:id="rId5"/>
              </p:custDataLst>
            </p:nvPr>
          </p:nvSpPr>
          <p:spPr>
            <a:xfrm>
              <a:off x="13190" y="1406"/>
              <a:ext cx="5007" cy="8532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rgbClr val="FFD4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 anchorCtr="0">
              <a:scene3d>
                <a:camera prst="orthographicFront"/>
                <a:lightRig rig="threePt" dir="t"/>
              </a:scene3d>
            </a:bodyPr>
            <a:p>
              <a:pPr algn="ctr" fontAlgn="ctr"/>
              <a:r>
                <a:rPr lang="en-US" altLang="zh-CN" sz="2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Output Domain </a:t>
              </a:r>
              <a:endPara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70" name="矩形 69"/>
            <p:cNvSpPr/>
            <p:nvPr>
              <p:custDataLst>
                <p:tags r:id="rId6"/>
              </p:custDataLst>
            </p:nvPr>
          </p:nvSpPr>
          <p:spPr>
            <a:xfrm>
              <a:off x="13343" y="1637"/>
              <a:ext cx="4701" cy="11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b="1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16-days-unit-sales of each items in each stores</a:t>
              </a:r>
              <a:endParaRPr lang="en-US" altLang="zh-CN" b="1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71" name="矩形 70"/>
            <p:cNvSpPr/>
            <p:nvPr>
              <p:custDataLst>
                <p:tags r:id="rId7"/>
              </p:custDataLst>
            </p:nvPr>
          </p:nvSpPr>
          <p:spPr>
            <a:xfrm>
              <a:off x="13343" y="8441"/>
              <a:ext cx="4701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One 16-dimension </a:t>
              </a:r>
              <a:r>
                <a:rPr lang="en-US" altLang="zh-CN" sz="1600" b="1">
                  <a:solidFill>
                    <a:srgbClr val="003366"/>
                  </a:solidFill>
                  <a:highlight>
                    <a:srgbClr val="FFFF00"/>
                  </a:highligh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Label-Series</a:t>
              </a:r>
              <a:endParaRPr lang="en-US" altLang="zh-CN" sz="1600" b="1">
                <a:solidFill>
                  <a:srgbClr val="003366"/>
                </a:solidFill>
                <a:highlight>
                  <a:srgbClr val="FFFF00"/>
                </a:highligh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72" name="矩形 71"/>
            <p:cNvSpPr/>
            <p:nvPr>
              <p:custDataLst>
                <p:tags r:id="rId8"/>
              </p:custDataLst>
            </p:nvPr>
          </p:nvSpPr>
          <p:spPr>
            <a:xfrm>
              <a:off x="507" y="1564"/>
              <a:ext cx="18186" cy="3934"/>
            </a:xfrm>
            <a:prstGeom prst="rect">
              <a:avLst/>
            </a:prstGeom>
            <a:noFill/>
            <a:ln w="38100">
              <a:solidFill>
                <a:srgbClr val="1D4F92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p>
              <a:pPr lvl="0" indent="457200" algn="l" fontAlgn="auto">
                <a:lnSpc>
                  <a:spcPct val="200000"/>
                </a:lnSpc>
                <a:buClrTx/>
                <a:buSzTx/>
                <a:buFontTx/>
              </a:pPr>
              <a:endParaRPr lang="en-US" altLang="zh-CN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74" name="矩形 73"/>
            <p:cNvSpPr/>
            <p:nvPr>
              <p:custDataLst>
                <p:tags r:id="rId9"/>
              </p:custDataLst>
            </p:nvPr>
          </p:nvSpPr>
          <p:spPr>
            <a:xfrm>
              <a:off x="771" y="2007"/>
              <a:ext cx="1667" cy="1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 sz="20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Task Domain </a:t>
              </a:r>
              <a:endParaRPr lang="en-US" altLang="zh-CN" sz="20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75" name="矩形 74"/>
            <p:cNvSpPr/>
            <p:nvPr>
              <p:custDataLst>
                <p:tags r:id="rId10"/>
              </p:custDataLst>
            </p:nvPr>
          </p:nvSpPr>
          <p:spPr>
            <a:xfrm>
              <a:off x="696" y="6009"/>
              <a:ext cx="1742" cy="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 sz="20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Model </a:t>
              </a:r>
              <a:endParaRPr lang="en-US" altLang="zh-CN" sz="20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algn="ctr"/>
              <a:r>
                <a:rPr lang="en-US" altLang="zh-CN" sz="20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Domain </a:t>
              </a:r>
              <a:endParaRPr lang="en-US" altLang="zh-CN" sz="20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76" name="矩形 75"/>
            <p:cNvSpPr/>
            <p:nvPr>
              <p:custDataLst>
                <p:tags r:id="rId11"/>
              </p:custDataLst>
            </p:nvPr>
          </p:nvSpPr>
          <p:spPr>
            <a:xfrm>
              <a:off x="8049" y="1671"/>
              <a:ext cx="4701" cy="11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Time Series Prediction</a:t>
              </a:r>
              <a:endPara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77" name="矩形 76"/>
            <p:cNvSpPr/>
            <p:nvPr>
              <p:custDataLst>
                <p:tags r:id="rId12"/>
              </p:custDataLst>
            </p:nvPr>
          </p:nvSpPr>
          <p:spPr>
            <a:xfrm>
              <a:off x="8049" y="8432"/>
              <a:ext cx="4701" cy="7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b="1">
                  <a:solidFill>
                    <a:srgbClr val="003366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rPr>
                <a:t>LGBM-Model</a:t>
              </a:r>
              <a:endParaRPr lang="en-US" altLang="zh-CN" b="1">
                <a:solidFill>
                  <a:srgbClr val="003366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lt"/>
              </a:endParaRPr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2898" y="3011"/>
              <a:ext cx="4388" cy="2264"/>
              <a:chOff x="2898" y="3083"/>
              <a:chExt cx="4388" cy="2264"/>
            </a:xfrm>
          </p:grpSpPr>
          <p:grpSp>
            <p:nvGrpSpPr>
              <p:cNvPr id="79" name="组合 78"/>
              <p:cNvGrpSpPr/>
              <p:nvPr/>
            </p:nvGrpSpPr>
            <p:grpSpPr>
              <a:xfrm rot="0">
                <a:off x="2898" y="3083"/>
                <a:ext cx="4389" cy="2264"/>
                <a:chOff x="5806" y="9411"/>
                <a:chExt cx="5051" cy="2626"/>
              </a:xfrm>
            </p:grpSpPr>
            <p:sp>
              <p:nvSpPr>
                <p:cNvPr id="80" name="矩形 79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5806" y="9411"/>
                  <a:ext cx="5051" cy="1030"/>
                </a:xfrm>
                <a:prstGeom prst="rect">
                  <a:avLst/>
                </a:prstGeom>
                <a:solidFill>
                  <a:srgbClr val="A88337"/>
                </a:solidFill>
                <a:ln>
                  <a:solidFill>
                    <a:srgbClr val="A88337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threePt" dir="t"/>
                  </a:scene3d>
                </a:bodyPr>
                <a:p>
                  <a:pPr algn="ctr"/>
                  <a:r>
                    <a:rPr lang="en-US" sz="1600" b="1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lt"/>
                    </a:rPr>
                    <a:t>1. Exploratory Data Analysis </a:t>
                  </a:r>
                  <a:endParaRPr lang="en-US" sz="16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endParaRPr>
                </a:p>
              </p:txBody>
            </p:sp>
            <p:sp>
              <p:nvSpPr>
                <p:cNvPr id="81" name="矩形 80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5817" y="10441"/>
                  <a:ext cx="5031" cy="1596"/>
                </a:xfrm>
                <a:prstGeom prst="rect">
                  <a:avLst/>
                </a:prstGeom>
                <a:noFill/>
                <a:ln w="19050">
                  <a:solidFill>
                    <a:srgbClr val="A88337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>
                          <a:lumMod val="65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b="1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charset="0"/>
                    <a:ea typeface="思源宋体" panose="02020400000000000000" charset="-122"/>
                    <a:cs typeface="Times New Roman" panose="02020603050405020304" charset="0"/>
                    <a:sym typeface="+mn-ea"/>
                  </a:endParaRPr>
                </a:p>
              </p:txBody>
            </p:sp>
          </p:grpSp>
          <p:sp>
            <p:nvSpPr>
              <p:cNvPr id="82" name="矩形 81"/>
              <p:cNvSpPr/>
              <p:nvPr>
                <p:custDataLst>
                  <p:tags r:id="rId15"/>
                </p:custDataLst>
              </p:nvPr>
            </p:nvSpPr>
            <p:spPr>
              <a:xfrm>
                <a:off x="3323" y="4122"/>
                <a:ext cx="3540" cy="475"/>
              </a:xfrm>
              <a:prstGeom prst="rect">
                <a:avLst/>
              </a:prstGeom>
              <a:solidFill>
                <a:srgbClr val="FFD400"/>
              </a:solidFill>
              <a:ln>
                <a:solidFill>
                  <a:srgbClr val="FFD400"/>
                </a:solidFill>
              </a:ln>
            </p:spPr>
            <p:style>
              <a:lnRef idx="2">
                <a:srgbClr val="018BE9">
                  <a:shade val="50000"/>
                </a:srgbClr>
              </a:lnRef>
              <a:fillRef idx="1">
                <a:srgbClr val="018BE9"/>
              </a:fillRef>
              <a:effectRef idx="0">
                <a:srgbClr val="018BE9"/>
              </a:effectRef>
              <a:fontRef idx="minor">
                <a:srgbClr val="FFFFFF"/>
              </a:fontRef>
            </p:style>
            <p:txBody>
              <a:bodyPr lIns="0" tIns="0" rIns="0" bIns="0" rtlCol="0" anchor="ctr"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Preprocessing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83" name="矩形 82"/>
              <p:cNvSpPr/>
              <p:nvPr>
                <p:custDataLst>
                  <p:tags r:id="rId16"/>
                </p:custDataLst>
              </p:nvPr>
            </p:nvSpPr>
            <p:spPr>
              <a:xfrm>
                <a:off x="3323" y="4748"/>
                <a:ext cx="3540" cy="475"/>
              </a:xfrm>
              <a:prstGeom prst="rect">
                <a:avLst/>
              </a:prstGeom>
              <a:solidFill>
                <a:srgbClr val="FFD400"/>
              </a:solidFill>
              <a:ln>
                <a:solidFill>
                  <a:srgbClr val="FFD400"/>
                </a:solidFill>
              </a:ln>
            </p:spPr>
            <p:style>
              <a:lnRef idx="2">
                <a:srgbClr val="018BE9">
                  <a:shade val="50000"/>
                </a:srgbClr>
              </a:lnRef>
              <a:fillRef idx="1">
                <a:srgbClr val="018BE9"/>
              </a:fillRef>
              <a:effectRef idx="0">
                <a:srgbClr val="018BE9"/>
              </a:effectRef>
              <a:fontRef idx="minor">
                <a:srgbClr val="FFFFFF"/>
              </a:fontRef>
            </p:style>
            <p:txBody>
              <a:bodyPr lIns="0" tIns="0" rIns="0" bIns="0" rtlCol="0" anchor="ctr"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Exploration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</p:grpSp>
        <p:grpSp>
          <p:nvGrpSpPr>
            <p:cNvPr id="105" name="组合 104"/>
            <p:cNvGrpSpPr/>
            <p:nvPr/>
          </p:nvGrpSpPr>
          <p:grpSpPr>
            <a:xfrm>
              <a:off x="2898" y="5919"/>
              <a:ext cx="4388" cy="2264"/>
              <a:chOff x="2898" y="5757"/>
              <a:chExt cx="4388" cy="2264"/>
            </a:xfrm>
          </p:grpSpPr>
          <p:grpSp>
            <p:nvGrpSpPr>
              <p:cNvPr id="96" name="组合 95"/>
              <p:cNvGrpSpPr/>
              <p:nvPr/>
            </p:nvGrpSpPr>
            <p:grpSpPr>
              <a:xfrm rot="0">
                <a:off x="2898" y="5757"/>
                <a:ext cx="4389" cy="2264"/>
                <a:chOff x="5806" y="9411"/>
                <a:chExt cx="5051" cy="2626"/>
              </a:xfrm>
            </p:grpSpPr>
            <p:sp>
              <p:nvSpPr>
                <p:cNvPr id="97" name="矩形 96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5806" y="9411"/>
                  <a:ext cx="5051" cy="1030"/>
                </a:xfrm>
                <a:prstGeom prst="rect">
                  <a:avLst/>
                </a:prstGeom>
                <a:solidFill>
                  <a:srgbClr val="A88337"/>
                </a:solidFill>
                <a:ln>
                  <a:solidFill>
                    <a:srgbClr val="A88337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threePt" dir="t"/>
                  </a:scene3d>
                </a:bodyPr>
                <a:p>
                  <a:pPr algn="ctr"/>
                  <a:r>
                    <a:rPr lang="en-US" sz="1600" b="1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lt"/>
                    </a:rPr>
                    <a:t>2. Feature Engineering</a:t>
                  </a:r>
                  <a:endParaRPr lang="en-US" sz="16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endParaRPr>
                </a:p>
              </p:txBody>
            </p:sp>
            <p:sp>
              <p:nvSpPr>
                <p:cNvPr id="98" name="矩形 97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5817" y="10441"/>
                  <a:ext cx="5031" cy="1596"/>
                </a:xfrm>
                <a:prstGeom prst="rect">
                  <a:avLst/>
                </a:prstGeom>
                <a:noFill/>
                <a:ln w="19050">
                  <a:solidFill>
                    <a:srgbClr val="A88337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>
                          <a:lumMod val="65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b="1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charset="0"/>
                    <a:ea typeface="思源宋体" panose="02020400000000000000" charset="-122"/>
                    <a:cs typeface="Times New Roman" panose="02020603050405020304" charset="0"/>
                    <a:sym typeface="+mn-ea"/>
                  </a:endParaRPr>
                </a:p>
              </p:txBody>
            </p:sp>
          </p:grpSp>
          <p:sp>
            <p:nvSpPr>
              <p:cNvPr id="103" name="矩形 102"/>
              <p:cNvSpPr/>
              <p:nvPr>
                <p:custDataLst>
                  <p:tags r:id="rId19"/>
                </p:custDataLst>
              </p:nvPr>
            </p:nvSpPr>
            <p:spPr>
              <a:xfrm>
                <a:off x="3323" y="6796"/>
                <a:ext cx="3540" cy="475"/>
              </a:xfrm>
              <a:prstGeom prst="rect">
                <a:avLst/>
              </a:prstGeom>
              <a:solidFill>
                <a:srgbClr val="FFD400"/>
              </a:solidFill>
              <a:ln>
                <a:solidFill>
                  <a:srgbClr val="FFD400"/>
                </a:solidFill>
              </a:ln>
            </p:spPr>
            <p:style>
              <a:lnRef idx="2">
                <a:srgbClr val="018BE9">
                  <a:shade val="50000"/>
                </a:srgbClr>
              </a:lnRef>
              <a:fillRef idx="1">
                <a:srgbClr val="018BE9"/>
              </a:fillRef>
              <a:effectRef idx="0">
                <a:srgbClr val="018BE9"/>
              </a:effectRef>
              <a:fontRef idx="minor">
                <a:srgbClr val="FFFFFF"/>
              </a:fontRef>
            </p:style>
            <p:txBody>
              <a:bodyPr lIns="0" tIns="0" rIns="0" bIns="0" rtlCol="0" anchor="ctr"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Feature Generation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104" name="矩形 103"/>
              <p:cNvSpPr/>
              <p:nvPr>
                <p:custDataLst>
                  <p:tags r:id="rId20"/>
                </p:custDataLst>
              </p:nvPr>
            </p:nvSpPr>
            <p:spPr>
              <a:xfrm>
                <a:off x="3323" y="7427"/>
                <a:ext cx="3540" cy="475"/>
              </a:xfrm>
              <a:prstGeom prst="rect">
                <a:avLst/>
              </a:prstGeom>
              <a:solidFill>
                <a:srgbClr val="FFD400"/>
              </a:solidFill>
              <a:ln>
                <a:solidFill>
                  <a:srgbClr val="FFD400"/>
                </a:solidFill>
              </a:ln>
            </p:spPr>
            <p:style>
              <a:lnRef idx="2">
                <a:srgbClr val="018BE9">
                  <a:shade val="50000"/>
                </a:srgbClr>
              </a:lnRef>
              <a:fillRef idx="1">
                <a:srgbClr val="018BE9"/>
              </a:fillRef>
              <a:effectRef idx="0">
                <a:srgbClr val="018BE9"/>
              </a:effectRef>
              <a:fontRef idx="minor">
                <a:srgbClr val="FFFFFF"/>
              </a:fontRef>
            </p:style>
            <p:txBody>
              <a:bodyPr lIns="0" tIns="0" rIns="0" bIns="0" rtlCol="0" anchor="ctr"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Feature Selection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p:grpSp>
        <p:sp>
          <p:nvSpPr>
            <p:cNvPr id="107" name="矩形 106"/>
            <p:cNvSpPr/>
            <p:nvPr>
              <p:custDataLst>
                <p:tags r:id="rId21"/>
              </p:custDataLst>
            </p:nvPr>
          </p:nvSpPr>
          <p:spPr>
            <a:xfrm>
              <a:off x="507" y="5630"/>
              <a:ext cx="18186" cy="3669"/>
            </a:xfrm>
            <a:prstGeom prst="rect">
              <a:avLst/>
            </a:prstGeom>
            <a:noFill/>
            <a:ln w="38100">
              <a:solidFill>
                <a:srgbClr val="1D4F92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p>
              <a:pPr lvl="0" indent="457200" algn="l" fontAlgn="auto">
                <a:lnSpc>
                  <a:spcPct val="200000"/>
                </a:lnSpc>
                <a:buClrTx/>
                <a:buSzTx/>
                <a:buFontTx/>
              </a:pPr>
              <a:endParaRPr lang="en-US" altLang="zh-CN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endParaRPr>
            </a:p>
          </p:txBody>
        </p:sp>
        <p:grpSp>
          <p:nvGrpSpPr>
            <p:cNvPr id="111" name="组合 110"/>
            <p:cNvGrpSpPr/>
            <p:nvPr/>
          </p:nvGrpSpPr>
          <p:grpSpPr>
            <a:xfrm rot="0">
              <a:off x="13504" y="3011"/>
              <a:ext cx="4389" cy="2264"/>
              <a:chOff x="5806" y="9411"/>
              <a:chExt cx="5051" cy="2626"/>
            </a:xfrm>
          </p:grpSpPr>
          <p:sp>
            <p:nvSpPr>
              <p:cNvPr id="112" name="矩形 111"/>
              <p:cNvSpPr/>
              <p:nvPr>
                <p:custDataLst>
                  <p:tags r:id="rId22"/>
                </p:custDataLst>
              </p:nvPr>
            </p:nvSpPr>
            <p:spPr>
              <a:xfrm>
                <a:off x="5806" y="9411"/>
                <a:ext cx="5051" cy="1030"/>
              </a:xfrm>
              <a:prstGeom prst="rect">
                <a:avLst/>
              </a:prstGeom>
              <a:solidFill>
                <a:srgbClr val="A88337"/>
              </a:solidFill>
              <a:ln>
                <a:solidFill>
                  <a:srgbClr val="A88337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p>
                <a:pPr algn="ctr"/>
                <a:r>
                  <a:rPr lang="en-US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rPr>
                  <a:t>6. Prediction</a:t>
                </a:r>
                <a:endParaRPr lang="en-US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endParaRPr>
              </a:p>
            </p:txBody>
          </p:sp>
          <p:sp>
            <p:nvSpPr>
              <p:cNvPr id="113" name="矩形 112"/>
              <p:cNvSpPr/>
              <p:nvPr>
                <p:custDataLst>
                  <p:tags r:id="rId23"/>
                </p:custDataLst>
              </p:nvPr>
            </p:nvSpPr>
            <p:spPr>
              <a:xfrm>
                <a:off x="5817" y="10441"/>
                <a:ext cx="5031" cy="1596"/>
              </a:xfrm>
              <a:prstGeom prst="rect">
                <a:avLst/>
              </a:prstGeom>
              <a:noFill/>
              <a:ln w="19050">
                <a:solidFill>
                  <a:srgbClr val="A88337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lumMod val="65000"/>
                      </a:schemeClr>
                    </a:solidFill>
                  </a14:hiddenFill>
                </a:ext>
              </a:ex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ea typeface="思源宋体" panose="02020400000000000000" charset="-122"/>
                  <a:cs typeface="Times New Roman" panose="02020603050405020304" charset="0"/>
                  <a:sym typeface="+mn-ea"/>
                </a:endParaRPr>
              </a:p>
            </p:txBody>
          </p:sp>
        </p:grpSp>
        <p:grpSp>
          <p:nvGrpSpPr>
            <p:cNvPr id="123" name="组合 122"/>
            <p:cNvGrpSpPr/>
            <p:nvPr/>
          </p:nvGrpSpPr>
          <p:grpSpPr>
            <a:xfrm>
              <a:off x="8197" y="3011"/>
              <a:ext cx="4389" cy="2264"/>
              <a:chOff x="2898" y="3083"/>
              <a:chExt cx="4389" cy="2264"/>
            </a:xfrm>
          </p:grpSpPr>
          <p:grpSp>
            <p:nvGrpSpPr>
              <p:cNvPr id="124" name="组合 123"/>
              <p:cNvGrpSpPr/>
              <p:nvPr/>
            </p:nvGrpSpPr>
            <p:grpSpPr>
              <a:xfrm rot="0">
                <a:off x="2898" y="3083"/>
                <a:ext cx="4389" cy="2264"/>
                <a:chOff x="5806" y="9411"/>
                <a:chExt cx="5051" cy="2626"/>
              </a:xfrm>
            </p:grpSpPr>
            <p:sp>
              <p:nvSpPr>
                <p:cNvPr id="125" name="矩形 124"/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5806" y="9411"/>
                  <a:ext cx="5051" cy="1030"/>
                </a:xfrm>
                <a:prstGeom prst="rect">
                  <a:avLst/>
                </a:prstGeom>
                <a:solidFill>
                  <a:srgbClr val="A88337"/>
                </a:solidFill>
                <a:ln>
                  <a:solidFill>
                    <a:srgbClr val="A88337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threePt" dir="t"/>
                  </a:scene3d>
                </a:bodyPr>
                <a:p>
                  <a:pPr algn="ctr"/>
                  <a:r>
                    <a:rPr lang="en-US" sz="1600" b="1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lt"/>
                    </a:rPr>
                    <a:t>3. Model Selection</a:t>
                  </a:r>
                  <a:endParaRPr lang="en-US" sz="16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endParaRPr>
                </a:p>
              </p:txBody>
            </p:sp>
            <p:sp>
              <p:nvSpPr>
                <p:cNvPr id="126" name="矩形 125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5817" y="10441"/>
                  <a:ext cx="5031" cy="1596"/>
                </a:xfrm>
                <a:prstGeom prst="rect">
                  <a:avLst/>
                </a:prstGeom>
                <a:noFill/>
                <a:ln w="19050">
                  <a:solidFill>
                    <a:srgbClr val="A88337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>
                          <a:lumMod val="65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b="1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charset="0"/>
                    <a:ea typeface="思源宋体" panose="02020400000000000000" charset="-122"/>
                    <a:cs typeface="Times New Roman" panose="02020603050405020304" charset="0"/>
                    <a:sym typeface="+mn-ea"/>
                  </a:endParaRPr>
                </a:p>
              </p:txBody>
            </p:sp>
          </p:grpSp>
          <p:sp>
            <p:nvSpPr>
              <p:cNvPr id="127" name="矩形 126"/>
              <p:cNvSpPr/>
              <p:nvPr>
                <p:custDataLst>
                  <p:tags r:id="rId26"/>
                </p:custDataLst>
              </p:nvPr>
            </p:nvSpPr>
            <p:spPr>
              <a:xfrm>
                <a:off x="3323" y="4122"/>
                <a:ext cx="3540" cy="475"/>
              </a:xfrm>
              <a:prstGeom prst="rect">
                <a:avLst/>
              </a:prstGeom>
              <a:solidFill>
                <a:srgbClr val="FFD400"/>
              </a:solidFill>
              <a:ln>
                <a:solidFill>
                  <a:srgbClr val="FFD400"/>
                </a:solidFill>
              </a:ln>
            </p:spPr>
            <p:style>
              <a:lnRef idx="2">
                <a:srgbClr val="018BE9">
                  <a:shade val="50000"/>
                </a:srgbClr>
              </a:lnRef>
              <a:fillRef idx="1">
                <a:srgbClr val="018BE9"/>
              </a:fillRef>
              <a:effectRef idx="0">
                <a:srgbClr val="018BE9"/>
              </a:effectRef>
              <a:fontRef idx="minor">
                <a:srgbClr val="FFFFFF"/>
              </a:fontRef>
            </p:style>
            <p:txBody>
              <a:bodyPr lIns="0" tIns="0" rIns="0" bIns="0" rtlCol="0" anchor="ctr"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Data-Adaptability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128" name="矩形 127"/>
              <p:cNvSpPr/>
              <p:nvPr>
                <p:custDataLst>
                  <p:tags r:id="rId27"/>
                </p:custDataLst>
              </p:nvPr>
            </p:nvSpPr>
            <p:spPr>
              <a:xfrm>
                <a:off x="3323" y="4748"/>
                <a:ext cx="3540" cy="475"/>
              </a:xfrm>
              <a:prstGeom prst="rect">
                <a:avLst/>
              </a:prstGeom>
              <a:solidFill>
                <a:srgbClr val="FFD400"/>
              </a:solidFill>
              <a:ln>
                <a:solidFill>
                  <a:srgbClr val="FFD400"/>
                </a:solidFill>
              </a:ln>
            </p:spPr>
            <p:style>
              <a:lnRef idx="2">
                <a:srgbClr val="018BE9">
                  <a:shade val="50000"/>
                </a:srgbClr>
              </a:lnRef>
              <a:fillRef idx="1">
                <a:srgbClr val="018BE9"/>
              </a:fillRef>
              <a:effectRef idx="0">
                <a:srgbClr val="018BE9"/>
              </a:effectRef>
              <a:fontRef idx="minor">
                <a:srgbClr val="FFFFFF"/>
              </a:fontRef>
            </p:style>
            <p:txBody>
              <a:bodyPr lIns="0" tIns="0" rIns="0" bIns="0" rtlCol="0" anchor="ctr"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Consumption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p:grpSp>
        <p:grpSp>
          <p:nvGrpSpPr>
            <p:cNvPr id="131" name="组合 130"/>
            <p:cNvGrpSpPr/>
            <p:nvPr/>
          </p:nvGrpSpPr>
          <p:grpSpPr>
            <a:xfrm rot="0">
              <a:off x="8198" y="5976"/>
              <a:ext cx="4389" cy="2264"/>
              <a:chOff x="5806" y="9411"/>
              <a:chExt cx="5051" cy="2626"/>
            </a:xfrm>
          </p:grpSpPr>
          <p:sp>
            <p:nvSpPr>
              <p:cNvPr id="132" name="矩形 131"/>
              <p:cNvSpPr/>
              <p:nvPr>
                <p:custDataLst>
                  <p:tags r:id="rId28"/>
                </p:custDataLst>
              </p:nvPr>
            </p:nvSpPr>
            <p:spPr>
              <a:xfrm>
                <a:off x="5806" y="9411"/>
                <a:ext cx="5051" cy="1030"/>
              </a:xfrm>
              <a:prstGeom prst="rect">
                <a:avLst/>
              </a:prstGeom>
              <a:solidFill>
                <a:srgbClr val="A88337"/>
              </a:solidFill>
              <a:ln>
                <a:solidFill>
                  <a:srgbClr val="A88337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p>
                <a:pPr algn="ctr"/>
                <a:r>
                  <a:rPr lang="en-US" sz="16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rPr>
                  <a:t>4. Model Training</a:t>
                </a:r>
                <a:endParaRPr lang="en-US" sz="16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endParaRPr>
              </a:p>
            </p:txBody>
          </p:sp>
          <p:sp>
            <p:nvSpPr>
              <p:cNvPr id="133" name="矩形 132"/>
              <p:cNvSpPr/>
              <p:nvPr>
                <p:custDataLst>
                  <p:tags r:id="rId29"/>
                </p:custDataLst>
              </p:nvPr>
            </p:nvSpPr>
            <p:spPr>
              <a:xfrm>
                <a:off x="5817" y="10441"/>
                <a:ext cx="5031" cy="1596"/>
              </a:xfrm>
              <a:prstGeom prst="rect">
                <a:avLst/>
              </a:prstGeom>
              <a:noFill/>
              <a:ln w="19050">
                <a:solidFill>
                  <a:srgbClr val="A88337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lumMod val="65000"/>
                      </a:schemeClr>
                    </a:solidFill>
                  </a14:hiddenFill>
                </a:ext>
              </a:ex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ea typeface="思源宋体" panose="02020400000000000000" charset="-122"/>
                  <a:cs typeface="Times New Roman" panose="02020603050405020304" charset="0"/>
                  <a:sym typeface="+mn-ea"/>
                </a:endParaRPr>
              </a:p>
            </p:txBody>
          </p:sp>
        </p:grpSp>
        <p:grpSp>
          <p:nvGrpSpPr>
            <p:cNvPr id="137" name="组合 136"/>
            <p:cNvGrpSpPr/>
            <p:nvPr/>
          </p:nvGrpSpPr>
          <p:grpSpPr>
            <a:xfrm rot="0">
              <a:off x="13510" y="5976"/>
              <a:ext cx="4389" cy="2264"/>
              <a:chOff x="5806" y="9411"/>
              <a:chExt cx="5051" cy="2626"/>
            </a:xfrm>
          </p:grpSpPr>
          <p:sp>
            <p:nvSpPr>
              <p:cNvPr id="138" name="矩形 137"/>
              <p:cNvSpPr/>
              <p:nvPr>
                <p:custDataLst>
                  <p:tags r:id="rId30"/>
                </p:custDataLst>
              </p:nvPr>
            </p:nvSpPr>
            <p:spPr>
              <a:xfrm>
                <a:off x="5806" y="9411"/>
                <a:ext cx="5051" cy="1030"/>
              </a:xfrm>
              <a:prstGeom prst="rect">
                <a:avLst/>
              </a:prstGeom>
              <a:solidFill>
                <a:srgbClr val="A88337"/>
              </a:solidFill>
              <a:ln>
                <a:solidFill>
                  <a:srgbClr val="A88337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</a:bodyPr>
              <a:p>
                <a:pPr algn="ctr"/>
                <a:r>
                  <a:rPr lang="en-US" sz="16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rPr>
                  <a:t>5. Model Evaluation</a:t>
                </a:r>
                <a:endParaRPr lang="en-US" sz="16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lt"/>
                </a:endParaRPr>
              </a:p>
            </p:txBody>
          </p:sp>
          <p:sp>
            <p:nvSpPr>
              <p:cNvPr id="139" name="矩形 138"/>
              <p:cNvSpPr/>
              <p:nvPr>
                <p:custDataLst>
                  <p:tags r:id="rId31"/>
                </p:custDataLst>
              </p:nvPr>
            </p:nvSpPr>
            <p:spPr>
              <a:xfrm>
                <a:off x="5817" y="10441"/>
                <a:ext cx="5031" cy="1596"/>
              </a:xfrm>
              <a:prstGeom prst="rect">
                <a:avLst/>
              </a:prstGeom>
              <a:noFill/>
              <a:ln w="19050">
                <a:solidFill>
                  <a:srgbClr val="A88337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lumMod val="65000"/>
                      </a:schemeClr>
                    </a:solidFill>
                  </a14:hiddenFill>
                </a:ext>
              </a:ex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b="1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ea typeface="思源宋体" panose="02020400000000000000" charset="-122"/>
                  <a:cs typeface="Times New Roman" panose="02020603050405020304" charset="0"/>
                  <a:sym typeface="+mn-ea"/>
                </a:endParaRPr>
              </a:p>
            </p:txBody>
          </p:sp>
        </p:grpSp>
        <p:grpSp>
          <p:nvGrpSpPr>
            <p:cNvPr id="150" name="组合 149"/>
            <p:cNvGrpSpPr/>
            <p:nvPr/>
          </p:nvGrpSpPr>
          <p:grpSpPr>
            <a:xfrm>
              <a:off x="3591" y="8183"/>
              <a:ext cx="2974" cy="258"/>
              <a:chOff x="3573" y="2314"/>
              <a:chExt cx="2974" cy="706"/>
            </a:xfrm>
          </p:grpSpPr>
          <p:sp>
            <p:nvSpPr>
              <p:cNvPr id="151" name="矩形 150"/>
              <p:cNvSpPr/>
              <p:nvPr>
                <p:custDataLst>
                  <p:tags r:id="rId32"/>
                </p:custDataLst>
              </p:nvPr>
            </p:nvSpPr>
            <p:spPr>
              <a:xfrm>
                <a:off x="3573" y="2314"/>
                <a:ext cx="182" cy="70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2" name="矩形 151"/>
              <p:cNvSpPr/>
              <p:nvPr>
                <p:custDataLst>
                  <p:tags r:id="rId33"/>
                </p:custDataLst>
              </p:nvPr>
            </p:nvSpPr>
            <p:spPr>
              <a:xfrm>
                <a:off x="6365" y="2314"/>
                <a:ext cx="182" cy="70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55" name="组合 154"/>
            <p:cNvGrpSpPr/>
            <p:nvPr/>
          </p:nvGrpSpPr>
          <p:grpSpPr>
            <a:xfrm>
              <a:off x="14159" y="8240"/>
              <a:ext cx="2974" cy="258"/>
              <a:chOff x="3573" y="2314"/>
              <a:chExt cx="2974" cy="706"/>
            </a:xfrm>
          </p:grpSpPr>
          <p:sp>
            <p:nvSpPr>
              <p:cNvPr id="156" name="矩形 155"/>
              <p:cNvSpPr/>
              <p:nvPr>
                <p:custDataLst>
                  <p:tags r:id="rId34"/>
                </p:custDataLst>
              </p:nvPr>
            </p:nvSpPr>
            <p:spPr>
              <a:xfrm>
                <a:off x="3573" y="2314"/>
                <a:ext cx="182" cy="70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7" name="矩形 156"/>
              <p:cNvSpPr/>
              <p:nvPr>
                <p:custDataLst>
                  <p:tags r:id="rId35"/>
                </p:custDataLst>
              </p:nvPr>
            </p:nvSpPr>
            <p:spPr>
              <a:xfrm>
                <a:off x="6365" y="2314"/>
                <a:ext cx="182" cy="70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58" name="组合 157"/>
            <p:cNvGrpSpPr/>
            <p:nvPr/>
          </p:nvGrpSpPr>
          <p:grpSpPr>
            <a:xfrm>
              <a:off x="14159" y="2762"/>
              <a:ext cx="2974" cy="258"/>
              <a:chOff x="3573" y="2314"/>
              <a:chExt cx="2974" cy="706"/>
            </a:xfrm>
          </p:grpSpPr>
          <p:sp>
            <p:nvSpPr>
              <p:cNvPr id="159" name="矩形 158"/>
              <p:cNvSpPr/>
              <p:nvPr>
                <p:custDataLst>
                  <p:tags r:id="rId36"/>
                </p:custDataLst>
              </p:nvPr>
            </p:nvSpPr>
            <p:spPr>
              <a:xfrm>
                <a:off x="3573" y="2314"/>
                <a:ext cx="182" cy="70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0" name="矩形 159"/>
              <p:cNvSpPr/>
              <p:nvPr>
                <p:custDataLst>
                  <p:tags r:id="rId37"/>
                </p:custDataLst>
              </p:nvPr>
            </p:nvSpPr>
            <p:spPr>
              <a:xfrm>
                <a:off x="6365" y="2314"/>
                <a:ext cx="182" cy="70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3573" y="2773"/>
              <a:ext cx="2974" cy="258"/>
              <a:chOff x="3573" y="2314"/>
              <a:chExt cx="2974" cy="706"/>
            </a:xfrm>
          </p:grpSpPr>
          <p:sp>
            <p:nvSpPr>
              <p:cNvPr id="165" name="矩形 164"/>
              <p:cNvSpPr/>
              <p:nvPr>
                <p:custDataLst>
                  <p:tags r:id="rId38"/>
                </p:custDataLst>
              </p:nvPr>
            </p:nvSpPr>
            <p:spPr>
              <a:xfrm>
                <a:off x="3573" y="2314"/>
                <a:ext cx="182" cy="70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6" name="矩形 165"/>
              <p:cNvSpPr/>
              <p:nvPr>
                <p:custDataLst>
                  <p:tags r:id="rId39"/>
                </p:custDataLst>
              </p:nvPr>
            </p:nvSpPr>
            <p:spPr>
              <a:xfrm>
                <a:off x="6365" y="2314"/>
                <a:ext cx="182" cy="70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67" name="下箭头 166"/>
            <p:cNvSpPr/>
            <p:nvPr/>
          </p:nvSpPr>
          <p:spPr>
            <a:xfrm>
              <a:off x="4930" y="5275"/>
              <a:ext cx="328" cy="644"/>
            </a:xfrm>
            <a:prstGeom prst="downArrow">
              <a:avLst/>
            </a:prstGeom>
            <a:solidFill>
              <a:srgbClr val="AA7900"/>
            </a:solidFill>
            <a:ln>
              <a:solidFill>
                <a:srgbClr val="AA7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71" name="组合 170"/>
            <p:cNvGrpSpPr/>
            <p:nvPr/>
          </p:nvGrpSpPr>
          <p:grpSpPr>
            <a:xfrm>
              <a:off x="7287" y="4153"/>
              <a:ext cx="910" cy="3436"/>
              <a:chOff x="7287" y="4153"/>
              <a:chExt cx="910" cy="3436"/>
            </a:xfrm>
            <a:solidFill>
              <a:srgbClr val="AA7900"/>
            </a:solidFill>
          </p:grpSpPr>
          <p:sp>
            <p:nvSpPr>
              <p:cNvPr id="169" name="直角上箭头 168"/>
              <p:cNvSpPr/>
              <p:nvPr/>
            </p:nvSpPr>
            <p:spPr>
              <a:xfrm rot="5400000" flipH="1">
                <a:off x="6239" y="5601"/>
                <a:ext cx="3406" cy="509"/>
              </a:xfrm>
              <a:prstGeom prst="bentUpArrow">
                <a:avLst>
                  <a:gd name="adj1" fmla="val 27680"/>
                  <a:gd name="adj2" fmla="val 32563"/>
                  <a:gd name="adj3" fmla="val 28781"/>
                </a:avLst>
              </a:prstGeom>
              <a:grpFill/>
              <a:ln>
                <a:solidFill>
                  <a:srgbClr val="AA7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0" name="矩形 169"/>
              <p:cNvSpPr/>
              <p:nvPr>
                <p:custDataLst>
                  <p:tags r:id="rId40"/>
                </p:custDataLst>
              </p:nvPr>
            </p:nvSpPr>
            <p:spPr>
              <a:xfrm>
                <a:off x="7287" y="7434"/>
                <a:ext cx="542" cy="155"/>
              </a:xfrm>
              <a:prstGeom prst="rect">
                <a:avLst/>
              </a:prstGeom>
              <a:grpFill/>
              <a:ln>
                <a:solidFill>
                  <a:srgbClr val="AA7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78" name="下箭头 177"/>
            <p:cNvSpPr/>
            <p:nvPr/>
          </p:nvSpPr>
          <p:spPr>
            <a:xfrm rot="16200000">
              <a:off x="12885" y="6954"/>
              <a:ext cx="328" cy="942"/>
            </a:xfrm>
            <a:prstGeom prst="downArrow">
              <a:avLst/>
            </a:prstGeom>
            <a:solidFill>
              <a:srgbClr val="AA7900"/>
            </a:solidFill>
            <a:ln>
              <a:solidFill>
                <a:srgbClr val="AA7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9" name="下箭头 178"/>
            <p:cNvSpPr/>
            <p:nvPr/>
          </p:nvSpPr>
          <p:spPr>
            <a:xfrm rot="10800000">
              <a:off x="15529" y="5275"/>
              <a:ext cx="328" cy="644"/>
            </a:xfrm>
            <a:prstGeom prst="downArrow">
              <a:avLst/>
            </a:prstGeom>
            <a:solidFill>
              <a:srgbClr val="AA7900"/>
            </a:solidFill>
            <a:ln>
              <a:solidFill>
                <a:srgbClr val="AA7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2" name="矩形 181"/>
            <p:cNvSpPr/>
            <p:nvPr>
              <p:custDataLst>
                <p:tags r:id="rId41"/>
              </p:custDataLst>
            </p:nvPr>
          </p:nvSpPr>
          <p:spPr>
            <a:xfrm>
              <a:off x="13844" y="6995"/>
              <a:ext cx="3635" cy="1069"/>
            </a:xfrm>
            <a:prstGeom prst="rect">
              <a:avLst/>
            </a:prstGeom>
            <a:solidFill>
              <a:srgbClr val="FFD400"/>
            </a:solidFill>
            <a:ln>
              <a:solidFill>
                <a:srgbClr val="FFD400"/>
              </a:solidFill>
            </a:ln>
          </p:spPr>
          <p:style>
            <a:lnRef idx="2">
              <a:srgbClr val="018BE9">
                <a:shade val="50000"/>
              </a:srgbClr>
            </a:lnRef>
            <a:fillRef idx="1">
              <a:srgbClr val="018BE9"/>
            </a:fillRef>
            <a:effectRef idx="0">
              <a:srgbClr val="018BE9"/>
            </a:effectRef>
            <a:fontRef idx="minor">
              <a:srgbClr val="FFFFFF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Normalized Weighted Root Mean Squared Logarithmic Error (NWRMSLE)</a:t>
              </a:r>
              <a:endParaRPr lang="en-US" altLang="zh-CN" sz="14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84" name="下箭头 183"/>
            <p:cNvSpPr/>
            <p:nvPr/>
          </p:nvSpPr>
          <p:spPr>
            <a:xfrm>
              <a:off x="10236" y="5275"/>
              <a:ext cx="328" cy="644"/>
            </a:xfrm>
            <a:prstGeom prst="downArrow">
              <a:avLst/>
            </a:prstGeom>
            <a:solidFill>
              <a:srgbClr val="AA7900"/>
            </a:solidFill>
            <a:ln>
              <a:solidFill>
                <a:srgbClr val="AA7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6" name="矩形 185"/>
            <p:cNvSpPr/>
            <p:nvPr>
              <p:custDataLst>
                <p:tags r:id="rId42"/>
              </p:custDataLst>
            </p:nvPr>
          </p:nvSpPr>
          <p:spPr>
            <a:xfrm>
              <a:off x="8622" y="7009"/>
              <a:ext cx="3540" cy="475"/>
            </a:xfrm>
            <a:prstGeom prst="rect">
              <a:avLst/>
            </a:prstGeom>
            <a:solidFill>
              <a:srgbClr val="FFD400"/>
            </a:solidFill>
            <a:ln>
              <a:solidFill>
                <a:srgbClr val="FFD400"/>
              </a:solidFill>
            </a:ln>
          </p:spPr>
          <p:style>
            <a:lnRef idx="2">
              <a:srgbClr val="018BE9">
                <a:shade val="50000"/>
              </a:srgbClr>
            </a:lnRef>
            <a:fillRef idx="1">
              <a:srgbClr val="018BE9"/>
            </a:fillRef>
            <a:effectRef idx="0">
              <a:srgbClr val="018BE9"/>
            </a:effectRef>
            <a:fontRef idx="minor">
              <a:srgbClr val="FFFFFF"/>
            </a:fontRef>
          </p:style>
          <p:txBody>
            <a:bodyPr lIns="0" tIns="0" rIns="0" bIns="0" rtlCol="0" anchor="ctr"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Trainset and Val-set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87" name="矩形 186"/>
            <p:cNvSpPr/>
            <p:nvPr>
              <p:custDataLst>
                <p:tags r:id="rId43"/>
              </p:custDataLst>
            </p:nvPr>
          </p:nvSpPr>
          <p:spPr>
            <a:xfrm>
              <a:off x="8622" y="7589"/>
              <a:ext cx="3540" cy="475"/>
            </a:xfrm>
            <a:prstGeom prst="rect">
              <a:avLst/>
            </a:prstGeom>
            <a:solidFill>
              <a:srgbClr val="FFD400"/>
            </a:solidFill>
            <a:ln>
              <a:solidFill>
                <a:srgbClr val="FFD400"/>
              </a:solidFill>
            </a:ln>
          </p:spPr>
          <p:style>
            <a:lnRef idx="2">
              <a:srgbClr val="018BE9">
                <a:shade val="50000"/>
              </a:srgbClr>
            </a:lnRef>
            <a:fillRef idx="1">
              <a:srgbClr val="018BE9"/>
            </a:fillRef>
            <a:effectRef idx="0">
              <a:srgbClr val="018BE9"/>
            </a:effectRef>
            <a:fontRef idx="minor">
              <a:srgbClr val="FFFFFF"/>
            </a:fontRef>
          </p:style>
          <p:txBody>
            <a:bodyPr lIns="0" tIns="0" rIns="0" bIns="0" rtlCol="0" anchor="ctr"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Model Tuning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88" name="矩形 187"/>
            <p:cNvSpPr/>
            <p:nvPr>
              <p:custDataLst>
                <p:tags r:id="rId44"/>
              </p:custDataLst>
            </p:nvPr>
          </p:nvSpPr>
          <p:spPr>
            <a:xfrm>
              <a:off x="13939" y="4050"/>
              <a:ext cx="3540" cy="475"/>
            </a:xfrm>
            <a:prstGeom prst="rect">
              <a:avLst/>
            </a:prstGeom>
            <a:solidFill>
              <a:srgbClr val="FFD400"/>
            </a:solidFill>
            <a:ln>
              <a:solidFill>
                <a:srgbClr val="FFD400"/>
              </a:solidFill>
            </a:ln>
          </p:spPr>
          <p:style>
            <a:lnRef idx="2">
              <a:srgbClr val="018BE9">
                <a:shade val="50000"/>
              </a:srgbClr>
            </a:lnRef>
            <a:fillRef idx="1">
              <a:srgbClr val="018BE9"/>
            </a:fillRef>
            <a:effectRef idx="0">
              <a:srgbClr val="018BE9"/>
            </a:effectRef>
            <a:fontRef idx="minor">
              <a:srgbClr val="FFFFFF"/>
            </a:fontRef>
          </p:style>
          <p:txBody>
            <a:bodyPr lIns="0" tIns="0" rIns="0" bIns="0" rtlCol="0" anchor="ctr"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Model Application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89" name="矩形 188"/>
            <p:cNvSpPr/>
            <p:nvPr>
              <p:custDataLst>
                <p:tags r:id="rId45"/>
              </p:custDataLst>
            </p:nvPr>
          </p:nvSpPr>
          <p:spPr>
            <a:xfrm>
              <a:off x="13939" y="4676"/>
              <a:ext cx="3540" cy="475"/>
            </a:xfrm>
            <a:prstGeom prst="rect">
              <a:avLst/>
            </a:prstGeom>
            <a:solidFill>
              <a:srgbClr val="FFD400"/>
            </a:solidFill>
            <a:ln>
              <a:solidFill>
                <a:srgbClr val="FFD400"/>
              </a:solidFill>
            </a:ln>
          </p:spPr>
          <p:style>
            <a:lnRef idx="2">
              <a:srgbClr val="018BE9">
                <a:shade val="50000"/>
              </a:srgbClr>
            </a:lnRef>
            <a:fillRef idx="1">
              <a:srgbClr val="018BE9"/>
            </a:fillRef>
            <a:effectRef idx="0">
              <a:srgbClr val="018BE9"/>
            </a:effectRef>
            <a:fontRef idx="minor">
              <a:srgbClr val="FFFFFF"/>
            </a:fontRef>
          </p:style>
          <p:txBody>
            <a:bodyPr lIns="0" tIns="0" rIns="0" bIns="0" rtlCol="0" anchor="ctr"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Result Visualization</a:t>
              </a:r>
              <a:endPara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>
            <p:custDataLst>
              <p:tags r:id="rId46"/>
            </p:custDataLst>
          </p:nvPr>
        </p:nvPicPr>
        <p:blipFill>
          <a:blip r:embed="rId47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2. From Data to Feature </a:t>
            </a:r>
            <a:r>
              <a:rPr lang="en-US" dirty="0"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(INPUT DOMAIN)</a:t>
            </a:r>
            <a:endParaRPr lang="en-US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2. From Data to Feature </a:t>
            </a:r>
            <a:r>
              <a:rPr>
                <a:solidFill>
                  <a:srgbClr val="AA79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(INPUT DOMAIN)</a:t>
            </a:r>
            <a:endParaRPr lang="en-US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84B4-D9FB-CC40-86CD-AFBD26B2E985}" type="slidenum">
              <a:rPr lang="en-US" smtClean="0"/>
            </a:fld>
            <a:endParaRPr 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212090" y="931545"/>
            <a:ext cx="3178810" cy="5435600"/>
            <a:chOff x="2589" y="1406"/>
            <a:chExt cx="5006" cy="8560"/>
          </a:xfrm>
        </p:grpSpPr>
        <p:sp>
          <p:nvSpPr>
            <p:cNvPr id="14" name="矩形 13"/>
            <p:cNvSpPr/>
            <p:nvPr>
              <p:custDataLst>
                <p:tags r:id="rId1"/>
              </p:custDataLst>
            </p:nvPr>
          </p:nvSpPr>
          <p:spPr>
            <a:xfrm>
              <a:off x="2589" y="1406"/>
              <a:ext cx="5007" cy="856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rgbClr val="FFD4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 anchorCtr="0">
              <a:scene3d>
                <a:camera prst="orthographicFront"/>
                <a:lightRig rig="threePt" dir="t"/>
              </a:scene3d>
            </a:bodyPr>
            <a:p>
              <a:pPr algn="ctr" fontAlgn="ctr"/>
              <a:r>
                <a:rPr lang="en-US" altLang="zh-CN" sz="2000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Input Domain </a:t>
              </a:r>
              <a:endParaRPr lang="en-US" altLang="zh-CN" sz="2000" b="1">
                <a:solidFill>
                  <a:schemeClr val="tx1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65" name="矩形 64"/>
            <p:cNvSpPr/>
            <p:nvPr>
              <p:custDataLst>
                <p:tags r:id="rId2"/>
              </p:custDataLst>
            </p:nvPr>
          </p:nvSpPr>
          <p:spPr>
            <a:xfrm>
              <a:off x="2742" y="1638"/>
              <a:ext cx="4701" cy="1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b="1" u="sng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Historical</a:t>
              </a:r>
              <a:r>
                <a:rPr lang="en-US" b="1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records of each items in each stores</a:t>
              </a:r>
              <a:endParaRPr lang="en-US" altLang="zh-CN" b="1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3"/>
              </p:custDataLst>
            </p:nvPr>
          </p:nvSpPr>
          <p:spPr>
            <a:xfrm>
              <a:off x="2742" y="8441"/>
              <a:ext cx="4701" cy="7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One </a:t>
              </a:r>
              <a:r>
                <a:rPr lang="en-US" altLang="zh-CN" sz="1600" b="1">
                  <a:solidFill>
                    <a:srgbClr val="003366"/>
                  </a:solidFill>
                  <a:highlight>
                    <a:srgbClr val="FFFF00"/>
                  </a:highligh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Feature-Batchs</a:t>
              </a:r>
              <a:r>
                <a:rPr lang="en-US" altLang="zh-CN" sz="1600" b="1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 of 16 Days</a:t>
              </a:r>
              <a:endPara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2898" y="3011"/>
              <a:ext cx="4388" cy="2264"/>
              <a:chOff x="2898" y="3083"/>
              <a:chExt cx="4388" cy="2264"/>
            </a:xfrm>
          </p:grpSpPr>
          <p:grpSp>
            <p:nvGrpSpPr>
              <p:cNvPr id="79" name="组合 78"/>
              <p:cNvGrpSpPr/>
              <p:nvPr/>
            </p:nvGrpSpPr>
            <p:grpSpPr>
              <a:xfrm rot="0">
                <a:off x="2898" y="3083"/>
                <a:ext cx="4389" cy="2264"/>
                <a:chOff x="5806" y="9411"/>
                <a:chExt cx="5051" cy="2626"/>
              </a:xfrm>
            </p:grpSpPr>
            <p:sp>
              <p:nvSpPr>
                <p:cNvPr id="80" name="矩形 79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5806" y="9411"/>
                  <a:ext cx="5051" cy="1030"/>
                </a:xfrm>
                <a:prstGeom prst="rect">
                  <a:avLst/>
                </a:prstGeom>
                <a:solidFill>
                  <a:srgbClr val="A88337"/>
                </a:solidFill>
                <a:ln>
                  <a:solidFill>
                    <a:srgbClr val="A88337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threePt" dir="t"/>
                  </a:scene3d>
                </a:bodyPr>
                <a:p>
                  <a:pPr algn="ctr"/>
                  <a:r>
                    <a:rPr lang="en-US" sz="1600" b="1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lt"/>
                    </a:rPr>
                    <a:t>1. Exploratory Data Analysis </a:t>
                  </a:r>
                  <a:endParaRPr lang="en-US" sz="16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endParaRPr>
                </a:p>
              </p:txBody>
            </p:sp>
            <p:sp>
              <p:nvSpPr>
                <p:cNvPr id="81" name="矩形 80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5817" y="10441"/>
                  <a:ext cx="5031" cy="1596"/>
                </a:xfrm>
                <a:prstGeom prst="rect">
                  <a:avLst/>
                </a:prstGeom>
                <a:noFill/>
                <a:ln w="19050">
                  <a:solidFill>
                    <a:srgbClr val="A88337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>
                          <a:lumMod val="65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b="1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charset="0"/>
                    <a:ea typeface="思源宋体" panose="02020400000000000000" charset="-122"/>
                    <a:cs typeface="Times New Roman" panose="02020603050405020304" charset="0"/>
                    <a:sym typeface="+mn-ea"/>
                  </a:endParaRPr>
                </a:p>
              </p:txBody>
            </p:sp>
          </p:grpSp>
          <p:sp>
            <p:nvSpPr>
              <p:cNvPr id="82" name="矩形 81"/>
              <p:cNvSpPr/>
              <p:nvPr>
                <p:custDataLst>
                  <p:tags r:id="rId6"/>
                </p:custDataLst>
              </p:nvPr>
            </p:nvSpPr>
            <p:spPr>
              <a:xfrm>
                <a:off x="3323" y="4122"/>
                <a:ext cx="3540" cy="475"/>
              </a:xfrm>
              <a:prstGeom prst="rect">
                <a:avLst/>
              </a:prstGeom>
              <a:solidFill>
                <a:srgbClr val="FFD400"/>
              </a:solidFill>
              <a:ln>
                <a:solidFill>
                  <a:srgbClr val="FFD400"/>
                </a:solidFill>
              </a:ln>
            </p:spPr>
            <p:style>
              <a:lnRef idx="2">
                <a:srgbClr val="018BE9">
                  <a:shade val="50000"/>
                </a:srgbClr>
              </a:lnRef>
              <a:fillRef idx="1">
                <a:srgbClr val="018BE9"/>
              </a:fillRef>
              <a:effectRef idx="0">
                <a:srgbClr val="018BE9"/>
              </a:effectRef>
              <a:fontRef idx="minor">
                <a:srgbClr val="FFFFFF"/>
              </a:fontRef>
            </p:style>
            <p:txBody>
              <a:bodyPr lIns="0" tIns="0" rIns="0" bIns="0" rtlCol="0" anchor="ctr"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Preprocessing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  <p:sp>
            <p:nvSpPr>
              <p:cNvPr id="83" name="矩形 82"/>
              <p:cNvSpPr/>
              <p:nvPr>
                <p:custDataLst>
                  <p:tags r:id="rId7"/>
                </p:custDataLst>
              </p:nvPr>
            </p:nvSpPr>
            <p:spPr>
              <a:xfrm>
                <a:off x="3323" y="4748"/>
                <a:ext cx="3540" cy="475"/>
              </a:xfrm>
              <a:prstGeom prst="rect">
                <a:avLst/>
              </a:prstGeom>
              <a:solidFill>
                <a:srgbClr val="FFD400"/>
              </a:solidFill>
              <a:ln>
                <a:solidFill>
                  <a:srgbClr val="FFD400"/>
                </a:solidFill>
              </a:ln>
            </p:spPr>
            <p:style>
              <a:lnRef idx="2">
                <a:srgbClr val="018BE9">
                  <a:shade val="50000"/>
                </a:srgbClr>
              </a:lnRef>
              <a:fillRef idx="1">
                <a:srgbClr val="018BE9"/>
              </a:fillRef>
              <a:effectRef idx="0">
                <a:srgbClr val="018BE9"/>
              </a:effectRef>
              <a:fontRef idx="minor">
                <a:srgbClr val="FFFFFF"/>
              </a:fontRef>
            </p:style>
            <p:txBody>
              <a:bodyPr lIns="0" tIns="0" rIns="0" bIns="0" rtlCol="0" anchor="ctr"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Exploration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</p:txBody>
          </p:sp>
        </p:grpSp>
        <p:grpSp>
          <p:nvGrpSpPr>
            <p:cNvPr id="105" name="组合 104"/>
            <p:cNvGrpSpPr/>
            <p:nvPr/>
          </p:nvGrpSpPr>
          <p:grpSpPr>
            <a:xfrm>
              <a:off x="2898" y="5919"/>
              <a:ext cx="4388" cy="2264"/>
              <a:chOff x="2898" y="5757"/>
              <a:chExt cx="4388" cy="2264"/>
            </a:xfrm>
          </p:grpSpPr>
          <p:grpSp>
            <p:nvGrpSpPr>
              <p:cNvPr id="96" name="组合 95"/>
              <p:cNvGrpSpPr/>
              <p:nvPr/>
            </p:nvGrpSpPr>
            <p:grpSpPr>
              <a:xfrm rot="0">
                <a:off x="2898" y="5757"/>
                <a:ext cx="4389" cy="2264"/>
                <a:chOff x="5806" y="9411"/>
                <a:chExt cx="5051" cy="2626"/>
              </a:xfrm>
            </p:grpSpPr>
            <p:sp>
              <p:nvSpPr>
                <p:cNvPr id="97" name="矩形 96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5806" y="9411"/>
                  <a:ext cx="5051" cy="1030"/>
                </a:xfrm>
                <a:prstGeom prst="rect">
                  <a:avLst/>
                </a:prstGeom>
                <a:solidFill>
                  <a:srgbClr val="A88337"/>
                </a:solidFill>
                <a:ln>
                  <a:solidFill>
                    <a:srgbClr val="A88337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threePt" dir="t"/>
                  </a:scene3d>
                </a:bodyPr>
                <a:p>
                  <a:pPr algn="ctr"/>
                  <a:r>
                    <a:rPr lang="en-US" sz="1600" b="1">
                      <a:latin typeface="Times New Roman" panose="02020603050405020304" charset="0"/>
                      <a:ea typeface="宋体" panose="02010600030101010101" pitchFamily="2" charset="-122"/>
                      <a:cs typeface="Times New Roman" panose="02020603050405020304" charset="0"/>
                      <a:sym typeface="+mn-lt"/>
                    </a:rPr>
                    <a:t>2. Feature Engineering</a:t>
                  </a:r>
                  <a:endParaRPr lang="en-US" sz="1600" b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lt"/>
                  </a:endParaRPr>
                </a:p>
              </p:txBody>
            </p:sp>
            <p:sp>
              <p:nvSpPr>
                <p:cNvPr id="98" name="矩形 97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5817" y="10441"/>
                  <a:ext cx="5031" cy="1596"/>
                </a:xfrm>
                <a:prstGeom prst="rect">
                  <a:avLst/>
                </a:prstGeom>
                <a:noFill/>
                <a:ln w="19050">
                  <a:solidFill>
                    <a:srgbClr val="A88337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>
                          <a:lumMod val="65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b="1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charset="0"/>
                    <a:ea typeface="思源宋体" panose="02020400000000000000" charset="-122"/>
                    <a:cs typeface="Times New Roman" panose="02020603050405020304" charset="0"/>
                    <a:sym typeface="+mn-ea"/>
                  </a:endParaRPr>
                </a:p>
              </p:txBody>
            </p:sp>
          </p:grpSp>
          <p:sp>
            <p:nvSpPr>
              <p:cNvPr id="103" name="矩形 102"/>
              <p:cNvSpPr/>
              <p:nvPr>
                <p:custDataLst>
                  <p:tags r:id="rId10"/>
                </p:custDataLst>
              </p:nvPr>
            </p:nvSpPr>
            <p:spPr>
              <a:xfrm>
                <a:off x="3323" y="6796"/>
                <a:ext cx="3540" cy="475"/>
              </a:xfrm>
              <a:prstGeom prst="rect">
                <a:avLst/>
              </a:prstGeom>
              <a:solidFill>
                <a:srgbClr val="FFD400"/>
              </a:solidFill>
              <a:ln>
                <a:solidFill>
                  <a:srgbClr val="FFD400"/>
                </a:solidFill>
              </a:ln>
            </p:spPr>
            <p:style>
              <a:lnRef idx="2">
                <a:srgbClr val="018BE9">
                  <a:shade val="50000"/>
                </a:srgbClr>
              </a:lnRef>
              <a:fillRef idx="1">
                <a:srgbClr val="018BE9"/>
              </a:fillRef>
              <a:effectRef idx="0">
                <a:srgbClr val="018BE9"/>
              </a:effectRef>
              <a:fontRef idx="minor">
                <a:srgbClr val="FFFFFF"/>
              </a:fontRef>
            </p:style>
            <p:txBody>
              <a:bodyPr lIns="0" tIns="0" rIns="0" bIns="0" rtlCol="0" anchor="ctr"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Feature Generation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  <p:sp>
            <p:nvSpPr>
              <p:cNvPr id="104" name="矩形 103"/>
              <p:cNvSpPr/>
              <p:nvPr>
                <p:custDataLst>
                  <p:tags r:id="rId11"/>
                </p:custDataLst>
              </p:nvPr>
            </p:nvSpPr>
            <p:spPr>
              <a:xfrm>
                <a:off x="3323" y="7427"/>
                <a:ext cx="3540" cy="475"/>
              </a:xfrm>
              <a:prstGeom prst="rect">
                <a:avLst/>
              </a:prstGeom>
              <a:solidFill>
                <a:srgbClr val="FFD400"/>
              </a:solidFill>
              <a:ln>
                <a:solidFill>
                  <a:srgbClr val="FFD400"/>
                </a:solidFill>
              </a:ln>
            </p:spPr>
            <p:style>
              <a:lnRef idx="2">
                <a:srgbClr val="018BE9">
                  <a:shade val="50000"/>
                </a:srgbClr>
              </a:lnRef>
              <a:fillRef idx="1">
                <a:srgbClr val="018BE9"/>
              </a:fillRef>
              <a:effectRef idx="0">
                <a:srgbClr val="018BE9"/>
              </a:effectRef>
              <a:fontRef idx="minor">
                <a:srgbClr val="FFFFFF"/>
              </a:fontRef>
            </p:style>
            <p:txBody>
              <a:bodyPr lIns="0" tIns="0" rIns="0" bIns="0" rtlCol="0" anchor="ctr"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</a:rPr>
                  <a:t>Feature Selection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p:grpSp>
        <p:grpSp>
          <p:nvGrpSpPr>
            <p:cNvPr id="150" name="组合 149"/>
            <p:cNvGrpSpPr/>
            <p:nvPr/>
          </p:nvGrpSpPr>
          <p:grpSpPr>
            <a:xfrm>
              <a:off x="3591" y="8183"/>
              <a:ext cx="2974" cy="258"/>
              <a:chOff x="3573" y="2314"/>
              <a:chExt cx="2974" cy="706"/>
            </a:xfrm>
          </p:grpSpPr>
          <p:sp>
            <p:nvSpPr>
              <p:cNvPr id="151" name="矩形 150"/>
              <p:cNvSpPr/>
              <p:nvPr>
                <p:custDataLst>
                  <p:tags r:id="rId12"/>
                </p:custDataLst>
              </p:nvPr>
            </p:nvSpPr>
            <p:spPr>
              <a:xfrm>
                <a:off x="3573" y="2314"/>
                <a:ext cx="182" cy="70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2" name="矩形 151"/>
              <p:cNvSpPr/>
              <p:nvPr>
                <p:custDataLst>
                  <p:tags r:id="rId13"/>
                </p:custDataLst>
              </p:nvPr>
            </p:nvSpPr>
            <p:spPr>
              <a:xfrm>
                <a:off x="6365" y="2314"/>
                <a:ext cx="182" cy="70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3573" y="2773"/>
              <a:ext cx="2974" cy="258"/>
              <a:chOff x="3573" y="2314"/>
              <a:chExt cx="2974" cy="706"/>
            </a:xfrm>
          </p:grpSpPr>
          <p:sp>
            <p:nvSpPr>
              <p:cNvPr id="165" name="矩形 164"/>
              <p:cNvSpPr/>
              <p:nvPr>
                <p:custDataLst>
                  <p:tags r:id="rId14"/>
                </p:custDataLst>
              </p:nvPr>
            </p:nvSpPr>
            <p:spPr>
              <a:xfrm>
                <a:off x="3573" y="2314"/>
                <a:ext cx="182" cy="70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6" name="矩形 165"/>
              <p:cNvSpPr/>
              <p:nvPr>
                <p:custDataLst>
                  <p:tags r:id="rId15"/>
                </p:custDataLst>
              </p:nvPr>
            </p:nvSpPr>
            <p:spPr>
              <a:xfrm>
                <a:off x="6365" y="2314"/>
                <a:ext cx="182" cy="70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67" name="下箭头 166"/>
            <p:cNvSpPr/>
            <p:nvPr>
              <p:custDataLst>
                <p:tags r:id="rId16"/>
              </p:custDataLst>
            </p:nvPr>
          </p:nvSpPr>
          <p:spPr>
            <a:xfrm>
              <a:off x="4930" y="5275"/>
              <a:ext cx="328" cy="644"/>
            </a:xfrm>
            <a:prstGeom prst="downArrow">
              <a:avLst/>
            </a:prstGeom>
            <a:solidFill>
              <a:srgbClr val="AA7900"/>
            </a:solidFill>
            <a:ln>
              <a:solidFill>
                <a:srgbClr val="AA7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4" name="矩形 43"/>
          <p:cNvSpPr/>
          <p:nvPr>
            <p:custDataLst>
              <p:tags r:id="rId17"/>
            </p:custDataLst>
          </p:nvPr>
        </p:nvSpPr>
        <p:spPr>
          <a:xfrm>
            <a:off x="3702685" y="2189480"/>
            <a:ext cx="8169910" cy="923290"/>
          </a:xfrm>
          <a:prstGeom prst="rect">
            <a:avLst/>
          </a:prstGeom>
          <a:ln w="38100">
            <a:solidFill>
              <a:srgbClr val="D7A8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0" tIns="0" rIns="0" bIns="0" rtlCol="0" anchor="ctr"/>
          <a:p>
            <a:pPr marL="0" lvl="0" algn="l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2.2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EDA:  What patterns can be found from the row data ?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5" name="矩形 44"/>
          <p:cNvSpPr/>
          <p:nvPr>
            <p:custDataLst>
              <p:tags r:id="rId18"/>
            </p:custDataLst>
          </p:nvPr>
        </p:nvSpPr>
        <p:spPr>
          <a:xfrm>
            <a:off x="3702685" y="3189605"/>
            <a:ext cx="8169910" cy="923290"/>
          </a:xfrm>
          <a:prstGeom prst="rect">
            <a:avLst/>
          </a:prstGeom>
          <a:ln w="38100">
            <a:solidFill>
              <a:srgbClr val="D7A8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0" tIns="0" rIns="0" bIns="0" rtlCol="0" anchor="ctr"/>
          <a:p>
            <a:pPr marL="0" lvl="0" algn="l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2.3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Data Preprocessing:  What is an effective form of data organization?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8" name="矩形 47"/>
          <p:cNvSpPr/>
          <p:nvPr>
            <p:custDataLst>
              <p:tags r:id="rId19"/>
            </p:custDataLst>
          </p:nvPr>
        </p:nvSpPr>
        <p:spPr>
          <a:xfrm>
            <a:off x="3702685" y="1191260"/>
            <a:ext cx="8169910" cy="923290"/>
          </a:xfrm>
          <a:prstGeom prst="rect">
            <a:avLst/>
          </a:prstGeom>
          <a:ln w="38100">
            <a:solidFill>
              <a:srgbClr val="D7A8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0" tIns="0" rIns="0" bIns="0" rtlCol="0" anchor="ctr"/>
          <a:p>
            <a:pPr marL="0" lvl="0" algn="l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2.1 Data Load:  What do we have after loading the row data?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9" name="矩形 48"/>
          <p:cNvSpPr/>
          <p:nvPr>
            <p:custDataLst>
              <p:tags r:id="rId20"/>
            </p:custDataLst>
          </p:nvPr>
        </p:nvSpPr>
        <p:spPr>
          <a:xfrm>
            <a:off x="3702685" y="4228465"/>
            <a:ext cx="8169910" cy="923290"/>
          </a:xfrm>
          <a:prstGeom prst="rect">
            <a:avLst/>
          </a:prstGeom>
          <a:ln w="38100">
            <a:solidFill>
              <a:srgbClr val="D7A8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0" tIns="0" rIns="0" bIns="0" rtlCol="0" anchor="ctr"/>
          <a:p>
            <a:pPr marL="0" lvl="0" algn="l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2.4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Feature Generation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 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What is the form and content of feature input?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1" name="矩形 50"/>
          <p:cNvSpPr/>
          <p:nvPr>
            <p:custDataLst>
              <p:tags r:id="rId21"/>
            </p:custDataLst>
          </p:nvPr>
        </p:nvSpPr>
        <p:spPr>
          <a:xfrm>
            <a:off x="3702685" y="5267325"/>
            <a:ext cx="8169910" cy="923290"/>
          </a:xfrm>
          <a:prstGeom prst="rect">
            <a:avLst/>
          </a:prstGeom>
          <a:ln w="38100">
            <a:solidFill>
              <a:srgbClr val="D7A8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lIns="0" tIns="0" rIns="0" bIns="0" rtlCol="0" anchor="ctr"/>
          <a:p>
            <a:pPr marL="0" lvl="0" algn="l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2.5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Feature Selection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 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What are good features?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51765" y="6524625"/>
            <a:ext cx="1646555" cy="36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27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31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38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53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54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55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56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65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69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76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77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78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79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TEMPLATE_CATEGORY" val="diagram"/>
  <p:tag name="KSO_WM_TEMPLATE_INDEX" val="160075"/>
  <p:tag name="KSO_WM_UNIT_TYPE" val="n_h_h_i"/>
  <p:tag name="KSO_WM_UNIT_INDEX" val="1_1_1_1"/>
  <p:tag name="KSO_WM_UNIT_ID" val="diagram160075_5*n_h_h_i*1_1_1_1"/>
  <p:tag name="KSO_WM_UNIT_LAYERLEVEL" val="1_1_1_1"/>
  <p:tag name="KSO_WM_BEAUTIFY_FLAG" val=""/>
  <p:tag name="KSO_WM_TAG_VERSION" val="1.0"/>
  <p:tag name="KSO_WM_DIAGRAM_GROUP_CODE" val="n1-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254.xml><?xml version="1.0" encoding="utf-8"?>
<p:tagLst xmlns:p="http://schemas.openxmlformats.org/presentationml/2006/main">
  <p:tag name="KSO_WM_TEMPLATE_CATEGORY" val="diagram"/>
  <p:tag name="KSO_WM_TEMPLATE_INDEX" val="160075"/>
  <p:tag name="KSO_WM_UNIT_TYPE" val="n_h_h_i"/>
  <p:tag name="KSO_WM_UNIT_INDEX" val="1_1_2_1"/>
  <p:tag name="KSO_WM_UNIT_ID" val="diagram160075_5*n_h_h_i*1_1_2_1"/>
  <p:tag name="KSO_WM_UNIT_LAYERLEVEL" val="1_1_1_1"/>
  <p:tag name="KSO_WM_BEAUTIFY_FLAG" val=""/>
  <p:tag name="KSO_WM_TAG_VERSION" val="1.0"/>
  <p:tag name="KSO_WM_DIAGRAM_GROUP_CODE" val="n1-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255.xml><?xml version="1.0" encoding="utf-8"?>
<p:tagLst xmlns:p="http://schemas.openxmlformats.org/presentationml/2006/main">
  <p:tag name="KSO_WM_TEMPLATE_CATEGORY" val="diagram"/>
  <p:tag name="KSO_WM_TEMPLATE_INDEX" val="160075"/>
  <p:tag name="KSO_WM_UNIT_TYPE" val="n_h_i"/>
  <p:tag name="KSO_WM_UNIT_INDEX" val="1_2_1"/>
  <p:tag name="KSO_WM_UNIT_ID" val="diagram160075_5*n_h_i*1_2_1"/>
  <p:tag name="KSO_WM_UNIT_LAYERLEVEL" val="1_1_1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56.xml><?xml version="1.0" encoding="utf-8"?>
<p:tagLst xmlns:p="http://schemas.openxmlformats.org/presentationml/2006/main">
  <p:tag name="KSO_WM_TEMPLATE_CATEGORY" val="diagram"/>
  <p:tag name="KSO_WM_TEMPLATE_INDEX" val="160075"/>
  <p:tag name="KSO_WM_UNIT_TYPE" val="n_h_h_i"/>
  <p:tag name="KSO_WM_UNIT_INDEX" val="1_1_2_1"/>
  <p:tag name="KSO_WM_UNIT_ID" val="diagram160075_5*n_h_h_i*1_1_2_1"/>
  <p:tag name="KSO_WM_UNIT_LAYERLEVEL" val="1_1_1_1"/>
  <p:tag name="KSO_WM_BEAUTIFY_FLAG" val=""/>
  <p:tag name="KSO_WM_TAG_VERSION" val="1.0"/>
  <p:tag name="KSO_WM_DIAGRAM_GROUP_CODE" val="n1-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257.xml><?xml version="1.0" encoding="utf-8"?>
<p:tagLst xmlns:p="http://schemas.openxmlformats.org/presentationml/2006/main">
  <p:tag name="KSO_WM_TEMPLATE_CATEGORY" val="diagram"/>
  <p:tag name="KSO_WM_TEMPLATE_INDEX" val="160075"/>
  <p:tag name="KSO_WM_UNIT_TYPE" val="n_h_h_i"/>
  <p:tag name="KSO_WM_UNIT_INDEX" val="1_1_1_1"/>
  <p:tag name="KSO_WM_UNIT_ID" val="diagram160075_5*n_h_h_i*1_1_1_1"/>
  <p:tag name="KSO_WM_UNIT_LAYERLEVEL" val="1_1_1_1"/>
  <p:tag name="KSO_WM_BEAUTIFY_FLAG" val=""/>
  <p:tag name="KSO_WM_TAG_VERSION" val="1.0"/>
  <p:tag name="KSO_WM_DIAGRAM_GROUP_CODE" val="n1-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258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59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2_1"/>
  <p:tag name="KSO_WM_UNIT_ID" val="diagram160075_5*n_h_h_f*1_1_2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73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2_1"/>
  <p:tag name="KSO_WM_UNIT_ID" val="diagram160075_5*n_h_h_f*1_1_2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426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438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443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444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445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446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491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492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493.xml><?xml version="1.0" encoding="utf-8"?>
<p:tagLst xmlns:p="http://schemas.openxmlformats.org/presentationml/2006/main">
  <p:tag name="KSO_WM_TEMPLATE_CATEGORY" val="diagram"/>
  <p:tag name="KSO_WM_TEMPLATE_INDEX" val="160075"/>
  <p:tag name="KSO_WM_UNIT_TYPE" val="n_h_h_f"/>
  <p:tag name="KSO_WM_UNIT_INDEX" val="1_1_1_1"/>
  <p:tag name="KSO_WM_UNIT_ID" val="diagram160075_5*n_h_h_f*1_1_1_1"/>
  <p:tag name="KSO_WM_UNIT_LAYERLEVEL" val="1_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33"/>
  <p:tag name="KSO_WM_BEAUTIFY_FLAG" val="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commondata" val="eyJoZGlkIjoiY2Y2ODYwN2U3ZWY2MDljODFjOGUyYmI5OGJiZmM4YWUifQ=="/>
  <p:tag name="FULLTEXTBEAUTIFYED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7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8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6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4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8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9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5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6_Office 主题​​">
  <a:themeElements>
    <a:clrScheme name="58、62">
      <a:dk1>
        <a:sysClr val="windowText" lastClr="000000"/>
      </a:dk1>
      <a:lt1>
        <a:sysClr val="window" lastClr="FFFFFF"/>
      </a:lt1>
      <a:dk2>
        <a:srgbClr val="15193C"/>
      </a:dk2>
      <a:lt2>
        <a:srgbClr val="E7E6E6"/>
      </a:lt2>
      <a:accent1>
        <a:srgbClr val="035CAC"/>
      </a:accent1>
      <a:accent2>
        <a:srgbClr val="F59818"/>
      </a:accent2>
      <a:accent3>
        <a:srgbClr val="047CEA"/>
      </a:accent3>
      <a:accent4>
        <a:srgbClr val="F9BF6F"/>
      </a:accent4>
      <a:accent5>
        <a:srgbClr val="F145EA"/>
      </a:accent5>
      <a:accent6>
        <a:srgbClr val="FFFFFF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13521</Words>
  <Application>WPS 演示</Application>
  <PresentationFormat>Widescreen</PresentationFormat>
  <Paragraphs>792</Paragraphs>
  <Slides>36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13</vt:i4>
      </vt:variant>
      <vt:variant>
        <vt:lpstr>幻灯片标题</vt:lpstr>
      </vt:variant>
      <vt:variant>
        <vt:i4>36</vt:i4>
      </vt:variant>
    </vt:vector>
  </HeadingPairs>
  <TitlesOfParts>
    <vt:vector size="63" baseType="lpstr">
      <vt:lpstr>Arial</vt:lpstr>
      <vt:lpstr>宋体</vt:lpstr>
      <vt:lpstr>Wingdings</vt:lpstr>
      <vt:lpstr>Calibri</vt:lpstr>
      <vt:lpstr>System Font Regular</vt:lpstr>
      <vt:lpstr>Segoe Print</vt:lpstr>
      <vt:lpstr>Calibri</vt:lpstr>
      <vt:lpstr>Times New Roman</vt:lpstr>
      <vt:lpstr>Helvetica</vt:lpstr>
      <vt:lpstr>思源宋体</vt:lpstr>
      <vt:lpstr>微软雅黑</vt:lpstr>
      <vt:lpstr>Arial Unicode MS</vt:lpstr>
      <vt:lpstr>华文细黑</vt:lpstr>
      <vt:lpstr>等线</vt:lpstr>
      <vt:lpstr>Office 主题​​</vt:lpstr>
      <vt:lpstr>3_Office 主题​​</vt:lpstr>
      <vt:lpstr>5_Office 主题​​</vt:lpstr>
      <vt:lpstr>6_Office 主题​​</vt:lpstr>
      <vt:lpstr>8_Office 主题​​</vt:lpstr>
      <vt:lpstr>9_Office 主题​​</vt:lpstr>
      <vt:lpstr>7_Office 主题​​</vt:lpstr>
      <vt:lpstr>15_Office 主题​​</vt:lpstr>
      <vt:lpstr>16_Office 主题​​</vt:lpstr>
      <vt:lpstr>17_Office 主题​​</vt:lpstr>
      <vt:lpstr>18_Office 主题​​</vt:lpstr>
      <vt:lpstr>26_Office 主题​​</vt:lpstr>
      <vt:lpstr>14_Office 主题​​</vt:lpstr>
      <vt:lpstr>PowerPoint 演示文稿</vt:lpstr>
      <vt:lpstr>Outline</vt:lpstr>
      <vt:lpstr>1. Problem Introduction</vt:lpstr>
      <vt:lpstr>1.1. Competition Description</vt:lpstr>
      <vt:lpstr>1.2. Problem Deconstruction from Description</vt:lpstr>
      <vt:lpstr>1.3. Problem Reconstruction from Data </vt:lpstr>
      <vt:lpstr>1.4. From Structure to Pipeline</vt:lpstr>
      <vt:lpstr>2. From Data to Feature (INPUT DOMAIN)</vt:lpstr>
      <vt:lpstr>2. From Data to Feature (INPUT DOMAIN)</vt:lpstr>
      <vt:lpstr>2.1. Data Load: Data Format</vt:lpstr>
      <vt:lpstr>2.1. Data Load: Data Type</vt:lpstr>
      <vt:lpstr>2.2. EDA:</vt:lpstr>
      <vt:lpstr>2.2. EDA:</vt:lpstr>
      <vt:lpstr>2.3. Data Preprocessing:</vt:lpstr>
      <vt:lpstr>2.4. Feature Generation:</vt:lpstr>
      <vt:lpstr>2.4. Feature Generation: </vt:lpstr>
      <vt:lpstr>2.4. Feature Generation: Form</vt:lpstr>
      <vt:lpstr>2.4. Feature Generation: Content </vt:lpstr>
      <vt:lpstr>2.4. Feature Generation: Content </vt:lpstr>
      <vt:lpstr>2.4. Feature Generation: Content </vt:lpstr>
      <vt:lpstr>2.4. Feature Generation: Result</vt:lpstr>
      <vt:lpstr>2.5. Feature Selection:</vt:lpstr>
      <vt:lpstr>3. Model Construction (FUNCTION DOMAIN)</vt:lpstr>
      <vt:lpstr>3. Model Construction (FUNCTION DOMAIN)</vt:lpstr>
      <vt:lpstr>3.1. Model Selection: </vt:lpstr>
      <vt:lpstr>3.2. Trainset: </vt:lpstr>
      <vt:lpstr>3.2. Trainset: </vt:lpstr>
      <vt:lpstr>3.3. Model Tuning: </vt:lpstr>
      <vt:lpstr>3.3. Model Tuning: </vt:lpstr>
      <vt:lpstr>4. Evaluation and Improvement (OUTPUT DOMAIN)</vt:lpstr>
      <vt:lpstr>4. Evaluation and Improvement (OUTPUT DOMAIN)</vt:lpstr>
      <vt:lpstr>4.1. Model Evaluation: </vt:lpstr>
      <vt:lpstr>4.2. Model improvement: </vt:lpstr>
      <vt:lpstr>5. Conclusion</vt:lpstr>
      <vt:lpstr>Conclusion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jingtang@ust.hk</dc:creator>
  <cp:lastModifiedBy>Jona rch o_O</cp:lastModifiedBy>
  <cp:revision>1261</cp:revision>
  <dcterms:created xsi:type="dcterms:W3CDTF">2021-08-19T04:19:00Z</dcterms:created>
  <dcterms:modified xsi:type="dcterms:W3CDTF">2023-11-23T01:26:43Z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01EF75C05339480D92DA1E597EB5FCA3_12</vt:lpwstr>
  </property>
  <property fmtid="{D5CDD505-2E9C-101B-9397-08002B2CF9AE}" pid="3" name="KSOProductBuildVer">
    <vt:lpwstr>2052-12.1.0.15712</vt:lpwstr>
  </property>
</Properties>
</file>